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784" r:id="rId2"/>
    <p:sldId id="785" r:id="rId3"/>
    <p:sldId id="786" r:id="rId4"/>
    <p:sldId id="778" r:id="rId5"/>
    <p:sldId id="594" r:id="rId6"/>
    <p:sldId id="779" r:id="rId7"/>
    <p:sldId id="733" r:id="rId8"/>
    <p:sldId id="730" r:id="rId9"/>
    <p:sldId id="580" r:id="rId10"/>
    <p:sldId id="584" r:id="rId11"/>
    <p:sldId id="697" r:id="rId12"/>
    <p:sldId id="578" r:id="rId13"/>
    <p:sldId id="585" r:id="rId14"/>
    <p:sldId id="517" r:id="rId15"/>
    <p:sldId id="781" r:id="rId16"/>
    <p:sldId id="734" r:id="rId17"/>
    <p:sldId id="735" r:id="rId18"/>
    <p:sldId id="736" r:id="rId19"/>
    <p:sldId id="610" r:id="rId20"/>
    <p:sldId id="605" r:id="rId21"/>
    <p:sldId id="614" r:id="rId22"/>
    <p:sldId id="774" r:id="rId23"/>
    <p:sldId id="692" r:id="rId24"/>
    <p:sldId id="780" r:id="rId25"/>
    <p:sldId id="782" r:id="rId26"/>
    <p:sldId id="783" r:id="rId2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ani Varanasi" initials="RV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2211C"/>
    <a:srgbClr val="504D33"/>
    <a:srgbClr val="A38A11"/>
    <a:srgbClr val="A17A31"/>
    <a:srgbClr val="5F9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21737"/>
    <p:restoredTop sz="75276"/>
  </p:normalViewPr>
  <p:slideViewPr>
    <p:cSldViewPr snapToGrid="0" snapToObjects="1">
      <p:cViewPr>
        <p:scale>
          <a:sx n="120" d="100"/>
          <a:sy n="120" d="100"/>
        </p:scale>
        <p:origin x="144" y="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93" d="100"/>
        <a:sy n="193" d="100"/>
      </p:scale>
      <p:origin x="0" y="136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2-14T10:32:57.442" idx="3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3B49548E-E521-D24A-9B6D-C90B0C6E3C8D}" type="datetime1">
              <a:rPr lang="en-US" altLang="en-US"/>
              <a:pPr/>
              <a:t>12/22/15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004F3C09-1DF9-4B43-9237-4DC88824E0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68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6559240B-A290-5446-BE4B-FBC262F75936}" type="datetime1">
              <a:rPr lang="en-US" altLang="en-US"/>
              <a:pPr/>
              <a:t>12/22/15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fld id="{33462B89-0C3C-2040-B383-4B77008195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1198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62B89-0C3C-2040-B383-4B7700819547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922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62B89-0C3C-2040-B383-4B7700819547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981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62B89-0C3C-2040-B383-4B7700819547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64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AA6BBB7-4B89-0242-A3F3-0E30C107996D}" type="slidenum">
              <a:rPr lang="en-US" altLang="en-US" sz="1200">
                <a:latin typeface="Calibri" charset="0"/>
              </a:rPr>
              <a:pPr/>
              <a:t>9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88975"/>
            <a:ext cx="4559300" cy="341947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4988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87298" tIns="42883" rIns="87298" bIns="42883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5515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FFF77F5-373A-4C4A-BDEF-3B1133BFF091}" type="slidenum">
              <a:rPr lang="en-US" altLang="en-US" sz="1200">
                <a:latin typeface="Calibri" charset="0"/>
              </a:rPr>
              <a:pPr/>
              <a:t>10</a:t>
            </a:fld>
            <a:endParaRPr lang="en-US" altLang="en-US" sz="1200">
              <a:latin typeface="Calibri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88975"/>
            <a:ext cx="4559300" cy="341947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4988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lIns="87298" tIns="42883" rIns="87298" bIns="42883" numCol="1" anchor="t" anchorCtr="0" compatLnSpc="1">
            <a:prstTxWarp prst="textNoShape">
              <a:avLst/>
            </a:prstTxWarp>
          </a:bodyPr>
          <a:lstStyle/>
          <a:p>
            <a:endParaRPr lang="de-DE" altLang="en-US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601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NewLogoImadeblac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1441450"/>
            <a:ext cx="5281613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3503613" y="57800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>
                <a:solidFill>
                  <a:srgbClr val="404040"/>
                </a:solidFill>
              </a:defRPr>
            </a:lvl1pPr>
          </a:lstStyle>
          <a:p>
            <a:fld id="{A09F1E9A-73D4-9A4E-8656-6107BAE4F290}" type="datetime1">
              <a:rPr lang="en-US" altLang="en-US"/>
              <a:pPr/>
              <a:t>12/22/15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53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7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2000" b="1" cap="all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24601"/>
            <a:ext cx="7772400" cy="1500187"/>
          </a:xfrm>
        </p:spPr>
        <p:txBody>
          <a:bodyPr anchor="b">
            <a:normAutofit/>
          </a:bodyPr>
          <a:lstStyle>
            <a:lvl1pPr marL="0" indent="0" algn="ctr">
              <a:buNone/>
              <a:defRPr sz="4400" b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37B7DB-3CB4-C940-8904-90366B2AC2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591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8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ClrTx/>
              <a:buSzPct val="80000"/>
              <a:buFont typeface="Wingdings" charset="2"/>
              <a:buChar char="§"/>
              <a:defRPr>
                <a:latin typeface="+mj-lt"/>
              </a:defRPr>
            </a:lvl1pPr>
            <a:lvl2pPr marL="742950" indent="-285750">
              <a:buFont typeface="Wingdings" charset="2"/>
              <a:buChar char="§"/>
              <a:defRPr>
                <a:latin typeface="+mj-lt"/>
              </a:defRPr>
            </a:lvl2pPr>
            <a:lvl3pPr marL="1143000" indent="-228600">
              <a:buFont typeface="Wingdings" charset="2"/>
              <a:buChar char="§"/>
              <a:defRPr>
                <a:latin typeface="+mj-lt"/>
              </a:defRPr>
            </a:lvl3pPr>
            <a:lvl4pPr marL="1600200" indent="-228600">
              <a:buFont typeface="Wingdings" charset="2"/>
              <a:buChar char="§"/>
              <a:defRPr>
                <a:latin typeface="+mj-lt"/>
              </a:defRPr>
            </a:lvl4pPr>
            <a:lvl5pPr marL="2057400" indent="-228600">
              <a:buFont typeface="Wingdings" charset="2"/>
              <a:buChar char="§"/>
              <a:defRPr>
                <a:latin typeface="+mj-l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B8E7D7B-8D5A-F54B-970F-E05B004766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11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8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80728" y="274638"/>
            <a:ext cx="2906072" cy="42654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35E3D5-E3C6-EB4B-9641-952FD16D0363}" type="slidenum">
              <a:rPr lang="en-CA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608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7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780728" y="274638"/>
            <a:ext cx="2906072" cy="42654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78EFD1-12B3-DF41-B3B3-7877F2C9C0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336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8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6900" y="274638"/>
            <a:ext cx="8089900" cy="9318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6883C08-0725-6A48-8888-7D04CC42EF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22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8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699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219D0A-295A-0D44-A57D-23D60EDDC9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2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8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CA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80728" y="274638"/>
            <a:ext cx="2906072" cy="42654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B09169B-CCEA-FC43-B00B-DB6218E2E10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97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5780088" y="274638"/>
            <a:ext cx="2906712" cy="42703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ADD SECTION TITLE</a:t>
            </a:r>
            <a:endParaRPr lang="en-US" dirty="0"/>
          </a:p>
        </p:txBody>
      </p:sp>
      <p:sp>
        <p:nvSpPr>
          <p:cNvPr id="6" name="Title Placeholder 1"/>
          <p:cNvSpPr txBox="1">
            <a:spLocks/>
          </p:cNvSpPr>
          <p:nvPr userDrawn="1"/>
        </p:nvSpPr>
        <p:spPr>
          <a:xfrm>
            <a:off x="5780088" y="622300"/>
            <a:ext cx="2906712" cy="425450"/>
          </a:xfrm>
          <a:prstGeom prst="rect">
            <a:avLst/>
          </a:prstGeom>
        </p:spPr>
        <p:txBody>
          <a:bodyPr anchor="ctr"/>
          <a:lstStyle>
            <a:lvl1pPr algn="r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600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6230938"/>
            <a:ext cx="82296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9" descr="justcheckma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299200"/>
            <a:ext cx="1519238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0600"/>
            <a:ext cx="5486400" cy="566738"/>
          </a:xfrm>
        </p:spPr>
        <p:txBody>
          <a:bodyPr anchor="b"/>
          <a:lstStyle>
            <a:lvl1pPr algn="l">
              <a:defRPr sz="1800" b="1"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127721"/>
            <a:ext cx="6821488" cy="3599853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6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endParaRPr lang="en-CA" dirty="0" smtClean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BA9DC5A-3FCE-0C4A-9596-8867D3F5D6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6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00100" y="274638"/>
            <a:ext cx="788670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dirty="0"/>
              <a:t>Click to edit Master text styles</a:t>
            </a:r>
          </a:p>
          <a:p>
            <a:pPr lvl="1"/>
            <a:r>
              <a:rPr lang="en-CA" altLang="en-US" dirty="0"/>
              <a:t>Second level</a:t>
            </a:r>
          </a:p>
          <a:p>
            <a:pPr lvl="2"/>
            <a:r>
              <a:rPr lang="en-CA" altLang="en-US" dirty="0"/>
              <a:t>Third level</a:t>
            </a:r>
          </a:p>
          <a:p>
            <a:pPr lvl="3"/>
            <a:r>
              <a:rPr lang="en-CA" altLang="en-US" dirty="0"/>
              <a:t>Fourth level</a:t>
            </a:r>
          </a:p>
          <a:p>
            <a:pPr lvl="4"/>
            <a:r>
              <a:rPr lang="en-CA" altLang="en-US" dirty="0"/>
              <a:t>Fifth level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404040"/>
                </a:solidFill>
              </a:defRPr>
            </a:lvl1pPr>
          </a:lstStyle>
          <a:p>
            <a:fld id="{39AB3587-2185-B046-9EE1-682ED45F6D3B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5530"/>
            <a:ext cx="9144000" cy="73183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95" r:id="rId1"/>
    <p:sldLayoutId id="2147484296" r:id="rId2"/>
    <p:sldLayoutId id="2147484297" r:id="rId3"/>
    <p:sldLayoutId id="2147484298" r:id="rId4"/>
    <p:sldLayoutId id="2147484299" r:id="rId5"/>
    <p:sldLayoutId id="2147484300" r:id="rId6"/>
    <p:sldLayoutId id="2147484301" r:id="rId7"/>
    <p:sldLayoutId id="2147484302" r:id="rId8"/>
    <p:sldLayoutId id="2147484303" r:id="rId9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5pPr>
      <a:lvl6pPr marL="457200" algn="r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6pPr>
      <a:lvl7pPr marL="914400" algn="r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7pPr>
      <a:lvl8pPr marL="1371600" algn="r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8pPr>
      <a:lvl9pPr marL="1828800" algn="r" defTabSz="457200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Franklin Gothic Book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Wingdings" charset="2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-112713" y="0"/>
            <a:ext cx="9144001" cy="6858000"/>
          </a:xfrm>
          <a:prstGeom prst="rect">
            <a:avLst/>
          </a:prstGeom>
          <a:solidFill>
            <a:srgbClr val="22211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3314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D66EB9C-8A6E-824E-9BD1-022989FAC3C8}" type="slidenum">
              <a:rPr lang="en-US" altLang="en-US" sz="1200">
                <a:solidFill>
                  <a:srgbClr val="404040"/>
                </a:solidFill>
              </a:rPr>
              <a:pPr/>
              <a:t>1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grpSp>
        <p:nvGrpSpPr>
          <p:cNvPr id="13315" name="Group 11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0" y="0"/>
              <a:ext cx="9144000" cy="6858000"/>
            </a:xfrm>
            <a:prstGeom prst="rect">
              <a:avLst/>
            </a:prstGeom>
            <a:solidFill>
              <a:srgbClr val="22211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eaLnBrk="1" hangingPunct="1"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pic>
          <p:nvPicPr>
            <p:cNvPr id="13317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8083" y="0"/>
              <a:ext cx="6788989" cy="4482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Subtitle 1"/>
            <p:cNvSpPr txBox="1">
              <a:spLocks/>
            </p:cNvSpPr>
            <p:nvPr/>
          </p:nvSpPr>
          <p:spPr>
            <a:xfrm>
              <a:off x="1371600" y="3971925"/>
              <a:ext cx="6400800" cy="2322513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342900" indent="-3429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11430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kern="1200">
                  <a:solidFill>
                    <a:schemeClr val="tx1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Font typeface="Wingdings" charset="0"/>
                <a:buNone/>
                <a:defRPr/>
              </a:pPr>
              <a:r>
                <a:rPr lang="en-US" sz="3200" dirty="0" smtClean="0">
                  <a:solidFill>
                    <a:schemeClr val="bg1"/>
                  </a:solidFill>
                </a:rPr>
                <a:t>Enhancing The Efficacy Of </a:t>
              </a:r>
            </a:p>
            <a:p>
              <a:pPr algn="ctr">
                <a:buFont typeface="Wingdings" charset="0"/>
                <a:buNone/>
                <a:defRPr/>
              </a:pPr>
              <a:r>
                <a:rPr lang="en-US" sz="3200" dirty="0" smtClean="0">
                  <a:solidFill>
                    <a:schemeClr val="bg1"/>
                  </a:solidFill>
                </a:rPr>
                <a:t>Cancer Immunotherapy</a:t>
              </a:r>
            </a:p>
            <a:p>
              <a:pPr algn="ctr">
                <a:buFont typeface="Wingdings" charset="0"/>
                <a:buNone/>
                <a:defRPr/>
              </a:pPr>
              <a:endParaRPr lang="en-US" sz="2800" dirty="0" smtClean="0">
                <a:solidFill>
                  <a:schemeClr val="bg1"/>
                </a:solidFill>
              </a:endParaRPr>
            </a:p>
            <a:p>
              <a:pPr algn="ctr">
                <a:buFont typeface="Wingdings" charset="0"/>
                <a:buNone/>
                <a:defRPr/>
              </a:pPr>
              <a:r>
                <a:rPr lang="en-US" sz="2800" dirty="0" smtClean="0">
                  <a:solidFill>
                    <a:schemeClr val="bg1"/>
                  </a:solidFill>
                </a:rPr>
                <a:t>Non-Confidential Overview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>
                <a:buFont typeface="Wingdings" charset="0"/>
                <a:buNone/>
                <a:defRPr/>
              </a:pPr>
              <a:r>
                <a:rPr lang="en-US" sz="2600" dirty="0" smtClean="0">
                  <a:solidFill>
                    <a:schemeClr val="bg1"/>
                  </a:solidFill>
                </a:rPr>
                <a:t>January 2016</a:t>
              </a:r>
            </a:p>
            <a:p>
              <a:pPr>
                <a:buFont typeface="Wingdings" charset="0"/>
                <a:buNone/>
                <a:defRPr/>
              </a:pPr>
              <a:endParaRPr 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D228235-1BDA-9647-8A13-10550B15893B}" type="slidenum">
              <a:rPr lang="en-US" altLang="en-US" sz="1200">
                <a:solidFill>
                  <a:srgbClr val="404040"/>
                </a:solidFill>
              </a:rPr>
              <a:pPr/>
              <a:t>10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274638"/>
            <a:ext cx="7654925" cy="9826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de-DE" sz="3100" dirty="0" smtClean="0"/>
              <a:t>TLR9 </a:t>
            </a:r>
            <a:r>
              <a:rPr lang="de-DE" sz="3100" dirty="0" err="1" smtClean="0"/>
              <a:t>Agonists</a:t>
            </a:r>
            <a:r>
              <a:rPr lang="de-DE" sz="3100" dirty="0" smtClean="0"/>
              <a:t> (</a:t>
            </a:r>
            <a:r>
              <a:rPr lang="de-DE" sz="3100" dirty="0" err="1" smtClean="0"/>
              <a:t>CpG</a:t>
            </a:r>
            <a:r>
              <a:rPr lang="de-DE" sz="3100" dirty="0" smtClean="0"/>
              <a:t> </a:t>
            </a:r>
            <a:r>
              <a:rPr lang="de-DE" sz="3100" dirty="0" err="1" smtClean="0"/>
              <a:t>oligos</a:t>
            </a:r>
            <a:r>
              <a:rPr lang="de-DE" sz="3100" dirty="0" smtClean="0"/>
              <a:t>) </a:t>
            </a:r>
            <a:br>
              <a:rPr lang="de-DE" sz="3100" dirty="0" smtClean="0"/>
            </a:br>
            <a:r>
              <a:rPr lang="de-DE" sz="2700" i="1" dirty="0" err="1" smtClean="0"/>
              <a:t>Induce</a:t>
            </a:r>
            <a:r>
              <a:rPr lang="de-DE" sz="2700" i="1" dirty="0" smtClean="0"/>
              <a:t> </a:t>
            </a:r>
            <a:r>
              <a:rPr lang="de-DE" sz="2700" i="1" dirty="0"/>
              <a:t>T</a:t>
            </a:r>
            <a:r>
              <a:rPr lang="de-DE" sz="2700" i="1" dirty="0" smtClean="0"/>
              <a:t>he </a:t>
            </a:r>
            <a:r>
              <a:rPr lang="en-US" sz="2700" i="1" dirty="0" smtClean="0"/>
              <a:t>Strongest</a:t>
            </a:r>
            <a:r>
              <a:rPr lang="de-DE" sz="2700" i="1" dirty="0" smtClean="0"/>
              <a:t> Type I IFN </a:t>
            </a:r>
            <a:r>
              <a:rPr lang="de-DE" sz="2700" i="1" dirty="0" err="1" smtClean="0"/>
              <a:t>and</a:t>
            </a:r>
            <a:r>
              <a:rPr lang="de-DE" sz="2700" i="1" dirty="0" smtClean="0"/>
              <a:t> CTL Response </a:t>
            </a:r>
            <a:br>
              <a:rPr lang="de-DE" sz="2700" i="1" dirty="0" smtClean="0"/>
            </a:br>
            <a:endParaRPr lang="en-US" sz="2700" i="1" dirty="0"/>
          </a:p>
        </p:txBody>
      </p:sp>
      <p:sp>
        <p:nvSpPr>
          <p:cNvPr id="22531" name="Rectangle 3"/>
          <p:cNvSpPr>
            <a:spLocks noChangeAspect="1" noChangeArrowheads="1"/>
          </p:cNvSpPr>
          <p:nvPr/>
        </p:nvSpPr>
        <p:spPr bwMode="auto">
          <a:xfrm>
            <a:off x="5122863" y="5126038"/>
            <a:ext cx="14224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b="1"/>
              <a:t>CpG DNA</a:t>
            </a:r>
          </a:p>
          <a:p>
            <a:pPr algn="ctr"/>
            <a:r>
              <a:rPr lang="en-US" altLang="en-US" sz="1600" b="1"/>
              <a:t>(bacterial and viral DNA)</a:t>
            </a:r>
            <a:endParaRPr lang="en-US" altLang="en-US" sz="1600"/>
          </a:p>
        </p:txBody>
      </p:sp>
      <p:sp>
        <p:nvSpPr>
          <p:cNvPr id="22532" name="Rectangle 4"/>
          <p:cNvSpPr>
            <a:spLocks noChangeAspect="1" noChangeArrowheads="1"/>
          </p:cNvSpPr>
          <p:nvPr/>
        </p:nvSpPr>
        <p:spPr bwMode="auto">
          <a:xfrm>
            <a:off x="266700" y="1508125"/>
            <a:ext cx="20701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de-DE" altLang="en-US" sz="1600" b="1"/>
              <a:t>Bacterial lipopeptides</a:t>
            </a:r>
          </a:p>
          <a:p>
            <a:pPr algn="ctr">
              <a:spcBef>
                <a:spcPct val="50000"/>
              </a:spcBef>
            </a:pPr>
            <a:r>
              <a:rPr lang="de-DE" altLang="en-US" sz="1600" b="1"/>
              <a:t>GPI-anchored proteins (parasites)</a:t>
            </a:r>
            <a:endParaRPr lang="en-US" altLang="en-US" sz="1600"/>
          </a:p>
        </p:txBody>
      </p:sp>
      <p:sp>
        <p:nvSpPr>
          <p:cNvPr id="463877" name="Arc 5"/>
          <p:cNvSpPr>
            <a:spLocks/>
          </p:cNvSpPr>
          <p:nvPr/>
        </p:nvSpPr>
        <p:spPr bwMode="auto">
          <a:xfrm flipH="1">
            <a:off x="1812925" y="4240213"/>
            <a:ext cx="4927600" cy="1905000"/>
          </a:xfrm>
          <a:custGeom>
            <a:avLst/>
            <a:gdLst>
              <a:gd name="T0" fmla="*/ 77882543 w 43200"/>
              <a:gd name="T1" fmla="*/ 99357290 h 36525"/>
              <a:gd name="T2" fmla="*/ 484300383 w 43200"/>
              <a:gd name="T3" fmla="*/ 99332828 h 36525"/>
              <a:gd name="T4" fmla="*/ 281032891 w 43200"/>
              <a:gd name="T5" fmla="*/ 58757502 h 3652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36525" fill="none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</a:path>
              <a:path w="43200" h="36525" stroke="0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  <a:lnTo>
                  <a:pt x="21600" y="21600"/>
                </a:lnTo>
                <a:lnTo>
                  <a:pt x="5985" y="36525"/>
                </a:lnTo>
                <a:close/>
              </a:path>
            </a:pathLst>
          </a:cu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63878" name="Arc 6"/>
          <p:cNvSpPr>
            <a:spLocks/>
          </p:cNvSpPr>
          <p:nvPr/>
        </p:nvSpPr>
        <p:spPr bwMode="ltGray">
          <a:xfrm flipH="1">
            <a:off x="509588" y="2919413"/>
            <a:ext cx="7861300" cy="1173162"/>
          </a:xfrm>
          <a:custGeom>
            <a:avLst/>
            <a:gdLst>
              <a:gd name="T0" fmla="*/ 596634 w 43178"/>
              <a:gd name="T1" fmla="*/ 61226437 h 22479"/>
              <a:gd name="T2" fmla="*/ 1431285323 w 43178"/>
              <a:gd name="T3" fmla="*/ 56173944 h 22479"/>
              <a:gd name="T4" fmla="*/ 716007342 w 43178"/>
              <a:gd name="T5" fmla="*/ 58832308 h 2247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178" h="22479" fill="none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</a:path>
              <a:path w="43178" h="22479" stroke="0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  <a:lnTo>
                  <a:pt x="21600" y="21600"/>
                </a:lnTo>
                <a:lnTo>
                  <a:pt x="17" y="22479"/>
                </a:lnTo>
                <a:close/>
              </a:path>
            </a:pathLst>
          </a:cu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grpSp>
        <p:nvGrpSpPr>
          <p:cNvPr id="22535" name="Group 7"/>
          <p:cNvGrpSpPr>
            <a:grpSpLocks/>
          </p:cNvGrpSpPr>
          <p:nvPr/>
        </p:nvGrpSpPr>
        <p:grpSpPr bwMode="auto">
          <a:xfrm>
            <a:off x="3902075" y="3740150"/>
            <a:ext cx="236538" cy="1150938"/>
            <a:chOff x="1536" y="2760"/>
            <a:chExt cx="152" cy="800"/>
          </a:xfrm>
        </p:grpSpPr>
        <p:sp>
          <p:nvSpPr>
            <p:cNvPr id="22575" name="AutoShape 8"/>
            <p:cNvSpPr>
              <a:spLocks noChangeArrowheads="1"/>
            </p:cNvSpPr>
            <p:nvPr/>
          </p:nvSpPr>
          <p:spPr bwMode="ltGray">
            <a:xfrm>
              <a:off x="1536" y="2760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76" name="Rectangle 9"/>
            <p:cNvSpPr>
              <a:spLocks noChangeAspect="1" noChangeArrowheads="1"/>
            </p:cNvSpPr>
            <p:nvPr/>
          </p:nvSpPr>
          <p:spPr bwMode="ltGray">
            <a:xfrm>
              <a:off x="1573" y="328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7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2536" name="Rectangle 10"/>
          <p:cNvSpPr>
            <a:spLocks noChangeAspect="1" noChangeArrowheads="1"/>
          </p:cNvSpPr>
          <p:nvPr/>
        </p:nvSpPr>
        <p:spPr bwMode="ltGray">
          <a:xfrm>
            <a:off x="1360488" y="3575050"/>
            <a:ext cx="117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b="1">
                <a:solidFill>
                  <a:srgbClr val="FFFFFF"/>
                </a:solidFill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grpSp>
        <p:nvGrpSpPr>
          <p:cNvPr id="22537" name="Group 11"/>
          <p:cNvGrpSpPr>
            <a:grpSpLocks/>
          </p:cNvGrpSpPr>
          <p:nvPr/>
        </p:nvGrpSpPr>
        <p:grpSpPr bwMode="auto">
          <a:xfrm>
            <a:off x="1031875" y="2846388"/>
            <a:ext cx="538163" cy="1150937"/>
            <a:chOff x="650" y="1793"/>
            <a:chExt cx="339" cy="725"/>
          </a:xfrm>
        </p:grpSpPr>
        <p:sp>
          <p:nvSpPr>
            <p:cNvPr id="22571" name="AutoShape 12"/>
            <p:cNvSpPr>
              <a:spLocks noChangeArrowheads="1"/>
            </p:cNvSpPr>
            <p:nvPr/>
          </p:nvSpPr>
          <p:spPr bwMode="ltGray">
            <a:xfrm>
              <a:off x="65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72" name="Rectangle 13"/>
            <p:cNvSpPr>
              <a:spLocks noChangeAspect="1" noChangeArrowheads="1"/>
            </p:cNvSpPr>
            <p:nvPr/>
          </p:nvSpPr>
          <p:spPr bwMode="ltGray">
            <a:xfrm>
              <a:off x="682" y="2271"/>
              <a:ext cx="7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22573" name="AutoShape 14"/>
            <p:cNvSpPr>
              <a:spLocks noChangeArrowheads="1"/>
            </p:cNvSpPr>
            <p:nvPr/>
          </p:nvSpPr>
          <p:spPr bwMode="ltGray">
            <a:xfrm>
              <a:off x="82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74" name="Rectangle 15"/>
            <p:cNvSpPr>
              <a:spLocks noChangeArrowheads="1"/>
            </p:cNvSpPr>
            <p:nvPr/>
          </p:nvSpPr>
          <p:spPr bwMode="ltGray">
            <a:xfrm>
              <a:off x="799" y="2242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2538" name="Group 16"/>
          <p:cNvGrpSpPr>
            <a:grpSpLocks/>
          </p:cNvGrpSpPr>
          <p:nvPr/>
        </p:nvGrpSpPr>
        <p:grpSpPr bwMode="auto">
          <a:xfrm>
            <a:off x="7546975" y="2765425"/>
            <a:ext cx="236538" cy="1150938"/>
            <a:chOff x="4872" y="1648"/>
            <a:chExt cx="152" cy="800"/>
          </a:xfrm>
        </p:grpSpPr>
        <p:sp>
          <p:nvSpPr>
            <p:cNvPr id="22569" name="AutoShape 17"/>
            <p:cNvSpPr>
              <a:spLocks noChangeArrowheads="1"/>
            </p:cNvSpPr>
            <p:nvPr/>
          </p:nvSpPr>
          <p:spPr bwMode="ltGray">
            <a:xfrm>
              <a:off x="4872" y="1648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D60093"/>
            </a:solidFill>
            <a:ln w="95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70" name="Rectangle 18"/>
            <p:cNvSpPr>
              <a:spLocks noChangeAspect="1" noChangeArrowheads="1"/>
            </p:cNvSpPr>
            <p:nvPr/>
          </p:nvSpPr>
          <p:spPr bwMode="ltGray">
            <a:xfrm>
              <a:off x="4908" y="2171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rgbClr val="FFFFFF"/>
                  </a:solidFill>
                </a:rPr>
                <a:t>5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2539" name="Group 19"/>
          <p:cNvGrpSpPr>
            <a:grpSpLocks/>
          </p:cNvGrpSpPr>
          <p:nvPr/>
        </p:nvGrpSpPr>
        <p:grpSpPr bwMode="auto">
          <a:xfrm>
            <a:off x="2225675" y="3948113"/>
            <a:ext cx="238125" cy="1150937"/>
            <a:chOff x="2504" y="2504"/>
            <a:chExt cx="152" cy="800"/>
          </a:xfrm>
        </p:grpSpPr>
        <p:sp>
          <p:nvSpPr>
            <p:cNvPr id="22567" name="AutoShape 20"/>
            <p:cNvSpPr>
              <a:spLocks noChangeArrowheads="1"/>
            </p:cNvSpPr>
            <p:nvPr/>
          </p:nvSpPr>
          <p:spPr bwMode="ltGray">
            <a:xfrm>
              <a:off x="2504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FF"/>
            </a:solidFill>
            <a:ln w="9525">
              <a:solidFill>
                <a:srgbClr val="CC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68" name="Rectangle 21"/>
            <p:cNvSpPr>
              <a:spLocks noChangeAspect="1" noChangeArrowheads="1"/>
            </p:cNvSpPr>
            <p:nvPr/>
          </p:nvSpPr>
          <p:spPr bwMode="ltGray">
            <a:xfrm>
              <a:off x="2543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3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2540" name="Group 22"/>
          <p:cNvGrpSpPr>
            <a:grpSpLocks/>
          </p:cNvGrpSpPr>
          <p:nvPr/>
        </p:nvGrpSpPr>
        <p:grpSpPr bwMode="auto">
          <a:xfrm>
            <a:off x="4564063" y="3740150"/>
            <a:ext cx="238125" cy="1150938"/>
            <a:chOff x="3016" y="2504"/>
            <a:chExt cx="152" cy="800"/>
          </a:xfrm>
        </p:grpSpPr>
        <p:sp>
          <p:nvSpPr>
            <p:cNvPr id="22565" name="AutoShape 23"/>
            <p:cNvSpPr>
              <a:spLocks noChangeArrowheads="1"/>
            </p:cNvSpPr>
            <p:nvPr/>
          </p:nvSpPr>
          <p:spPr bwMode="ltGray">
            <a:xfrm>
              <a:off x="3016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3399FF"/>
            </a:solidFill>
            <a:ln w="9525">
              <a:solidFill>
                <a:srgbClr val="3399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66" name="Rectangle 24"/>
            <p:cNvSpPr>
              <a:spLocks noChangeAspect="1" noChangeArrowheads="1"/>
            </p:cNvSpPr>
            <p:nvPr/>
          </p:nvSpPr>
          <p:spPr bwMode="ltGray">
            <a:xfrm>
              <a:off x="3055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8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2541" name="Group 25"/>
          <p:cNvGrpSpPr>
            <a:grpSpLocks/>
          </p:cNvGrpSpPr>
          <p:nvPr/>
        </p:nvGrpSpPr>
        <p:grpSpPr bwMode="auto">
          <a:xfrm>
            <a:off x="5715000" y="3867150"/>
            <a:ext cx="238125" cy="1150938"/>
            <a:chOff x="3840" y="2592"/>
            <a:chExt cx="152" cy="800"/>
          </a:xfrm>
        </p:grpSpPr>
        <p:sp>
          <p:nvSpPr>
            <p:cNvPr id="22563" name="AutoShape 26"/>
            <p:cNvSpPr>
              <a:spLocks noChangeArrowheads="1"/>
            </p:cNvSpPr>
            <p:nvPr/>
          </p:nvSpPr>
          <p:spPr bwMode="ltGray">
            <a:xfrm>
              <a:off x="3840" y="259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64" name="Rectangle 27"/>
            <p:cNvSpPr>
              <a:spLocks noChangeAspect="1" noChangeArrowheads="1"/>
            </p:cNvSpPr>
            <p:nvPr/>
          </p:nvSpPr>
          <p:spPr bwMode="ltGray">
            <a:xfrm>
              <a:off x="3879" y="312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9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2542" name="Group 28"/>
          <p:cNvGrpSpPr>
            <a:grpSpLocks/>
          </p:cNvGrpSpPr>
          <p:nvPr/>
        </p:nvGrpSpPr>
        <p:grpSpPr bwMode="auto">
          <a:xfrm>
            <a:off x="3232150" y="2455863"/>
            <a:ext cx="536575" cy="1150937"/>
            <a:chOff x="1696" y="1392"/>
            <a:chExt cx="344" cy="800"/>
          </a:xfrm>
        </p:grpSpPr>
        <p:grpSp>
          <p:nvGrpSpPr>
            <p:cNvPr id="22556" name="Group 29"/>
            <p:cNvGrpSpPr>
              <a:grpSpLocks/>
            </p:cNvGrpSpPr>
            <p:nvPr/>
          </p:nvGrpSpPr>
          <p:grpSpPr bwMode="auto">
            <a:xfrm>
              <a:off x="1888" y="1392"/>
              <a:ext cx="152" cy="800"/>
              <a:chOff x="1888" y="1400"/>
              <a:chExt cx="152" cy="800"/>
            </a:xfrm>
          </p:grpSpPr>
          <p:sp>
            <p:nvSpPr>
              <p:cNvPr id="22561" name="AutoShape 30"/>
              <p:cNvSpPr>
                <a:spLocks noChangeArrowheads="1"/>
              </p:cNvSpPr>
              <p:nvPr/>
            </p:nvSpPr>
            <p:spPr bwMode="ltGray">
              <a:xfrm>
                <a:off x="1888" y="1400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9966"/>
              </a:solidFill>
              <a:ln w="9525">
                <a:solidFill>
                  <a:srgbClr val="FF99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2562" name="Rectangle 31"/>
              <p:cNvSpPr>
                <a:spLocks noChangeAspect="1" noChangeArrowheads="1"/>
              </p:cNvSpPr>
              <p:nvPr/>
            </p:nvSpPr>
            <p:spPr bwMode="ltGray">
              <a:xfrm>
                <a:off x="1927" y="1923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6</a:t>
                </a: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2557" name="Group 32"/>
            <p:cNvGrpSpPr>
              <a:grpSpLocks/>
            </p:cNvGrpSpPr>
            <p:nvPr/>
          </p:nvGrpSpPr>
          <p:grpSpPr bwMode="auto">
            <a:xfrm>
              <a:off x="1696" y="1392"/>
              <a:ext cx="193" cy="800"/>
              <a:chOff x="1008" y="1568"/>
              <a:chExt cx="193" cy="800"/>
            </a:xfrm>
          </p:grpSpPr>
          <p:sp>
            <p:nvSpPr>
              <p:cNvPr id="22558" name="Rectangle 33"/>
              <p:cNvSpPr>
                <a:spLocks noChangeAspect="1" noChangeArrowheads="1"/>
              </p:cNvSpPr>
              <p:nvPr/>
            </p:nvSpPr>
            <p:spPr bwMode="ltGray">
              <a:xfrm>
                <a:off x="1067" y="2074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2</a:t>
                </a: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559" name="AutoShape 34"/>
              <p:cNvSpPr>
                <a:spLocks noChangeArrowheads="1"/>
              </p:cNvSpPr>
              <p:nvPr/>
            </p:nvSpPr>
            <p:spPr bwMode="ltGray">
              <a:xfrm>
                <a:off x="1029" y="1568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2560" name="Rectangle 35"/>
              <p:cNvSpPr>
                <a:spLocks noChangeArrowheads="1"/>
              </p:cNvSpPr>
              <p:nvPr/>
            </p:nvSpPr>
            <p:spPr bwMode="ltGray">
              <a:xfrm>
                <a:off x="1008" y="2063"/>
                <a:ext cx="193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2543" name="Group 36"/>
          <p:cNvGrpSpPr>
            <a:grpSpLocks/>
          </p:cNvGrpSpPr>
          <p:nvPr/>
        </p:nvGrpSpPr>
        <p:grpSpPr bwMode="auto">
          <a:xfrm>
            <a:off x="5570538" y="2455863"/>
            <a:ext cx="525462" cy="1150937"/>
            <a:chOff x="3608" y="1432"/>
            <a:chExt cx="336" cy="800"/>
          </a:xfrm>
        </p:grpSpPr>
        <p:sp>
          <p:nvSpPr>
            <p:cNvPr id="22552" name="AutoShape 37"/>
            <p:cNvSpPr>
              <a:spLocks noChangeArrowheads="1"/>
            </p:cNvSpPr>
            <p:nvPr/>
          </p:nvSpPr>
          <p:spPr bwMode="ltGray">
            <a:xfrm>
              <a:off x="3792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53" name="AutoShape 38"/>
            <p:cNvSpPr>
              <a:spLocks noChangeArrowheads="1"/>
            </p:cNvSpPr>
            <p:nvPr/>
          </p:nvSpPr>
          <p:spPr bwMode="ltGray">
            <a:xfrm>
              <a:off x="3608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2554" name="Rectangle 39"/>
            <p:cNvSpPr>
              <a:spLocks noChangeAspect="1" noChangeArrowheads="1"/>
            </p:cNvSpPr>
            <p:nvPr/>
          </p:nvSpPr>
          <p:spPr bwMode="ltGray">
            <a:xfrm>
              <a:off x="3646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4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22555" name="Rectangle 40"/>
            <p:cNvSpPr>
              <a:spLocks noChangeAspect="1" noChangeArrowheads="1"/>
            </p:cNvSpPr>
            <p:nvPr/>
          </p:nvSpPr>
          <p:spPr bwMode="ltGray">
            <a:xfrm>
              <a:off x="3830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4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2544" name="Rectangle 41"/>
          <p:cNvSpPr>
            <a:spLocks noChangeAspect="1" noChangeArrowheads="1"/>
          </p:cNvSpPr>
          <p:nvPr/>
        </p:nvSpPr>
        <p:spPr bwMode="auto">
          <a:xfrm>
            <a:off x="2571750" y="1411288"/>
            <a:ext cx="1882775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DE" altLang="en-US" sz="1600" b="1"/>
              <a:t>Lipoteichoic acid (gram + bacteria)</a:t>
            </a:r>
          </a:p>
          <a:p>
            <a:pPr algn="ctr">
              <a:spcBef>
                <a:spcPct val="50000"/>
              </a:spcBef>
            </a:pPr>
            <a:r>
              <a:rPr lang="de-DE" altLang="en-US" sz="1600" b="1"/>
              <a:t>zymosan (fungi)</a:t>
            </a:r>
            <a:endParaRPr lang="en-US" altLang="en-US" sz="1600" b="1"/>
          </a:p>
        </p:txBody>
      </p:sp>
      <p:sp>
        <p:nvSpPr>
          <p:cNvPr id="22545" name="Rectangle 42"/>
          <p:cNvSpPr>
            <a:spLocks noChangeArrowheads="1"/>
          </p:cNvSpPr>
          <p:nvPr/>
        </p:nvSpPr>
        <p:spPr bwMode="auto">
          <a:xfrm>
            <a:off x="4632325" y="1778000"/>
            <a:ext cx="23320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DE" altLang="en-US" sz="1600" b="1"/>
              <a:t>LPS</a:t>
            </a:r>
            <a:br>
              <a:rPr lang="de-DE" altLang="en-US" sz="1600" b="1"/>
            </a:br>
            <a:r>
              <a:rPr lang="de-DE" altLang="en-US" sz="1600" b="1"/>
              <a:t>(gram - bacteria)</a:t>
            </a:r>
            <a:endParaRPr lang="en-US" altLang="en-US" sz="1600" b="1"/>
          </a:p>
        </p:txBody>
      </p:sp>
      <p:sp>
        <p:nvSpPr>
          <p:cNvPr id="22546" name="Text Box 43"/>
          <p:cNvSpPr txBox="1">
            <a:spLocks noChangeArrowheads="1"/>
          </p:cNvSpPr>
          <p:nvPr/>
        </p:nvSpPr>
        <p:spPr bwMode="auto">
          <a:xfrm>
            <a:off x="3389313" y="5846763"/>
            <a:ext cx="171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chemeClr val="hlink"/>
                </a:solidFill>
              </a:rPr>
              <a:t>ENDOSOME</a:t>
            </a:r>
          </a:p>
        </p:txBody>
      </p:sp>
      <p:sp>
        <p:nvSpPr>
          <p:cNvPr id="22547" name="Text Box 44"/>
          <p:cNvSpPr txBox="1">
            <a:spLocks noChangeArrowheads="1"/>
          </p:cNvSpPr>
          <p:nvPr/>
        </p:nvSpPr>
        <p:spPr bwMode="blackWhite">
          <a:xfrm>
            <a:off x="7221538" y="4078288"/>
            <a:ext cx="17129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chemeClr val="hlink"/>
                </a:solidFill>
              </a:rPr>
              <a:t>CELL MEMBRANE</a:t>
            </a:r>
          </a:p>
        </p:txBody>
      </p:sp>
      <p:sp>
        <p:nvSpPr>
          <p:cNvPr id="22548" name="Rectangle 45"/>
          <p:cNvSpPr>
            <a:spLocks noChangeAspect="1" noChangeArrowheads="1"/>
          </p:cNvSpPr>
          <p:nvPr/>
        </p:nvSpPr>
        <p:spPr bwMode="auto">
          <a:xfrm>
            <a:off x="6572250" y="2146300"/>
            <a:ext cx="21526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/>
              <a:t>Flagellin </a:t>
            </a:r>
            <a:br>
              <a:rPr lang="en-US" altLang="en-US" sz="1600" b="1"/>
            </a:br>
            <a:r>
              <a:rPr lang="en-US" altLang="en-US" sz="1600" b="1"/>
              <a:t>(motile bacteria)</a:t>
            </a:r>
          </a:p>
        </p:txBody>
      </p:sp>
      <p:sp>
        <p:nvSpPr>
          <p:cNvPr id="22549" name="Rectangle 46"/>
          <p:cNvSpPr>
            <a:spLocks noChangeAspect="1" noChangeArrowheads="1"/>
          </p:cNvSpPr>
          <p:nvPr/>
        </p:nvSpPr>
        <p:spPr bwMode="auto">
          <a:xfrm>
            <a:off x="2008188" y="5164138"/>
            <a:ext cx="7239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de-DE" altLang="en-US" sz="1600" b="1"/>
              <a:t>dsRNA</a:t>
            </a:r>
          </a:p>
          <a:p>
            <a:pPr algn="ctr"/>
            <a:r>
              <a:rPr lang="de-DE" altLang="en-US" sz="1600" b="1"/>
              <a:t>(viruses)</a:t>
            </a:r>
            <a:endParaRPr lang="en-US" altLang="en-US" sz="1600"/>
          </a:p>
        </p:txBody>
      </p:sp>
      <p:sp>
        <p:nvSpPr>
          <p:cNvPr id="22550" name="Rectangle 47"/>
          <p:cNvSpPr>
            <a:spLocks noChangeAspect="1" noChangeArrowheads="1"/>
          </p:cNvSpPr>
          <p:nvPr/>
        </p:nvSpPr>
        <p:spPr bwMode="auto">
          <a:xfrm>
            <a:off x="3981450" y="5127625"/>
            <a:ext cx="7239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de-DE" altLang="en-US" sz="1600" b="1"/>
              <a:t>ssRNA</a:t>
            </a:r>
          </a:p>
          <a:p>
            <a:pPr algn="ctr"/>
            <a:r>
              <a:rPr lang="de-DE" altLang="en-US" sz="1600" b="1"/>
              <a:t>(viruses)</a:t>
            </a:r>
            <a:endParaRPr lang="en-US" altLang="en-US" sz="1600"/>
          </a:p>
        </p:txBody>
      </p:sp>
      <p:sp>
        <p:nvSpPr>
          <p:cNvPr id="3" name="Rounded Rectangle 2"/>
          <p:cNvSpPr>
            <a:spLocks noChangeArrowheads="1"/>
          </p:cNvSpPr>
          <p:nvPr/>
        </p:nvSpPr>
        <p:spPr bwMode="auto">
          <a:xfrm>
            <a:off x="4991100" y="4097338"/>
            <a:ext cx="1973263" cy="2047875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0007DD2-96F4-5C40-8446-334FA29069EE}" type="slidenum">
              <a:rPr lang="en-US" altLang="en-US" sz="1200">
                <a:solidFill>
                  <a:srgbClr val="404040"/>
                </a:solidFill>
              </a:rPr>
              <a:pPr/>
              <a:t>11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33425" y="274638"/>
            <a:ext cx="7953375" cy="817562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How Can TLR9 Activation Work in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800">
                <a:ea typeface="ＭＳ Ｐゴシック" charset="-128"/>
              </a:rPr>
              <a:t>Treating Cancer?</a:t>
            </a:r>
          </a:p>
        </p:txBody>
      </p:sp>
      <p:sp>
        <p:nvSpPr>
          <p:cNvPr id="4720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33425" y="2160588"/>
            <a:ext cx="7334250" cy="3108325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>
                <a:ea typeface="ＭＳ Ｐゴシック" charset="-128"/>
              </a:rPr>
              <a:t>Activation of anti-tumor Th1-like </a:t>
            </a:r>
            <a:r>
              <a:rPr lang="en-US" altLang="en-US" i="1">
                <a:ea typeface="ＭＳ Ｐゴシック" charset="-128"/>
              </a:rPr>
              <a:t>innate </a:t>
            </a:r>
            <a:br>
              <a:rPr lang="en-US" altLang="en-US" i="1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immune responses</a:t>
            </a:r>
          </a:p>
          <a:p>
            <a:pPr lvl="1"/>
            <a:r>
              <a:rPr lang="en-US" altLang="en-US">
                <a:ea typeface="ＭＳ Ｐゴシック" charset="-128"/>
              </a:rPr>
              <a:t>Type I IFN, chemokines and cytokines </a:t>
            </a:r>
          </a:p>
          <a:p>
            <a:pPr lvl="1"/>
            <a:r>
              <a:rPr lang="en-US" altLang="en-US">
                <a:ea typeface="ＭＳ Ｐゴシック" charset="-128"/>
              </a:rPr>
              <a:t>Cell based; NK cells, DC, monocytes/macrophages</a:t>
            </a:r>
          </a:p>
          <a:p>
            <a:pPr lvl="1"/>
            <a:r>
              <a:rPr lang="en-US" altLang="en-US">
                <a:ea typeface="ＭＳ Ｐゴシック" charset="-128"/>
              </a:rPr>
              <a:t>Converts “cold” tumor to “hot”</a:t>
            </a:r>
            <a:endParaRPr lang="en-US" altLang="ja-JP">
              <a:ea typeface="ＭＳ Ｐゴシック" charset="-128"/>
            </a:endParaRPr>
          </a:p>
          <a:p>
            <a:r>
              <a:rPr lang="en-US" altLang="en-US">
                <a:ea typeface="ＭＳ Ｐゴシック" charset="-128"/>
              </a:rPr>
              <a:t>Activation of tumor-specific Th1 </a:t>
            </a:r>
            <a:r>
              <a:rPr lang="en-US" altLang="en-US" i="1">
                <a:ea typeface="ＭＳ Ｐゴシック" charset="-128"/>
              </a:rPr>
              <a:t>adaptive</a:t>
            </a:r>
            <a:r>
              <a:rPr lang="en-US" altLang="en-US">
                <a:ea typeface="ＭＳ Ｐゴシック" charset="-128"/>
              </a:rPr>
              <a:t> immunity</a:t>
            </a:r>
          </a:p>
          <a:p>
            <a:pPr lvl="1"/>
            <a:r>
              <a:rPr lang="en-US" altLang="en-US">
                <a:ea typeface="ＭＳ Ｐゴシック" charset="-128"/>
              </a:rPr>
              <a:t>CpG activates pDC, mDC in tumor and DLN</a:t>
            </a:r>
          </a:p>
          <a:p>
            <a:pPr lvl="1"/>
            <a:r>
              <a:rPr lang="en-US" altLang="en-US">
                <a:ea typeface="ＭＳ Ｐゴシック" charset="-128"/>
              </a:rPr>
              <a:t>Mature pDC and mDC present tumor antigens; induce tumor-specific CTL in nearly all cancer patients</a:t>
            </a:r>
          </a:p>
          <a:p>
            <a:pPr lvl="1"/>
            <a:r>
              <a:rPr lang="en-US" altLang="en-US" i="1">
                <a:ea typeface="ＭＳ Ｐゴシック" charset="-128"/>
              </a:rPr>
              <a:t>TLR9 agonists induce stronger CTL responses in cancer vaccine studies than any other immune activator   </a:t>
            </a:r>
          </a:p>
        </p:txBody>
      </p:sp>
      <p:sp>
        <p:nvSpPr>
          <p:cNvPr id="472068" name="Rectangle 4"/>
          <p:cNvSpPr>
            <a:spLocks noChangeArrowheads="1"/>
          </p:cNvSpPr>
          <p:nvPr/>
        </p:nvSpPr>
        <p:spPr bwMode="blackWhite">
          <a:xfrm>
            <a:off x="838200" y="1385888"/>
            <a:ext cx="7143750" cy="579437"/>
          </a:xfrm>
          <a:prstGeom prst="rect">
            <a:avLst/>
          </a:prstGeom>
          <a:gradFill rotWithShape="0">
            <a:gsLst>
              <a:gs pos="0">
                <a:srgbClr val="000076"/>
              </a:gs>
              <a:gs pos="100000">
                <a:srgbClr val="0000FF"/>
              </a:gs>
            </a:gsLst>
            <a:lin ang="5400000" scaled="1"/>
          </a:gradFill>
          <a:ln w="12700">
            <a:solidFill>
              <a:srgbClr val="6699FF"/>
            </a:solidFill>
            <a:miter lim="800000"/>
            <a:headEnd/>
            <a:tailEnd/>
          </a:ln>
          <a:effectLst>
            <a:outerShdw blurRad="63500" dist="71842" dir="2700000" algn="ctr" rotWithShape="0">
              <a:srgbClr val="000000">
                <a:alpha val="74997"/>
              </a:srgbClr>
            </a:outerShdw>
          </a:effectLst>
        </p:spPr>
        <p:txBody>
          <a:bodyPr tIns="91440" bIns="109728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b="1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 Vivo Activation of Dendritic Cells </a:t>
            </a:r>
          </a:p>
        </p:txBody>
      </p:sp>
    </p:spTree>
  </p:cSld>
  <p:clrMapOvr>
    <a:masterClrMapping/>
  </p:clrMapOvr>
  <p:transition advClick="0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2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72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72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2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20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20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2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720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TLR9 ligands Induce Anti-tumor CD8</a:t>
            </a:r>
            <a:r>
              <a:rPr lang="en-US" altLang="en-US" sz="2800" baseline="30000">
                <a:ea typeface="ＭＳ Ｐゴシック" charset="-128"/>
              </a:rPr>
              <a:t>+</a:t>
            </a:r>
            <a:r>
              <a:rPr lang="en-US" altLang="en-US" sz="2800">
                <a:ea typeface="ＭＳ Ｐゴシック" charset="-128"/>
              </a:rPr>
              <a:t> T cells </a:t>
            </a:r>
            <a:br>
              <a:rPr lang="en-US" altLang="en-US" sz="2800">
                <a:ea typeface="ＭＳ Ｐゴシック" charset="-128"/>
              </a:rPr>
            </a:br>
            <a:endParaRPr lang="en-US" altLang="en-US" sz="2800">
              <a:ea typeface="ＭＳ Ｐゴシック" charset="-128"/>
            </a:endParaRPr>
          </a:p>
        </p:txBody>
      </p:sp>
      <p:sp>
        <p:nvSpPr>
          <p:cNvPr id="25602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B110BD1-432C-B349-95D5-BE29CD267B01}" type="slidenum">
              <a:rPr lang="en-US" altLang="en-US" sz="1200">
                <a:solidFill>
                  <a:srgbClr val="404040"/>
                </a:solidFill>
              </a:rPr>
              <a:pPr/>
              <a:t>12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2560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2" r="67842" b="36034"/>
          <a:stretch>
            <a:fillRect/>
          </a:stretch>
        </p:blipFill>
        <p:spPr bwMode="auto">
          <a:xfrm>
            <a:off x="749300" y="1701800"/>
            <a:ext cx="2468563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/>
          <p:cNvSpPr txBox="1">
            <a:spLocks noChangeArrowheads="1"/>
          </p:cNvSpPr>
          <p:nvPr/>
        </p:nvSpPr>
        <p:spPr bwMode="auto">
          <a:xfrm>
            <a:off x="482600" y="5218113"/>
            <a:ext cx="84582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12 HLA-A2</a:t>
            </a:r>
            <a:r>
              <a:rPr lang="en-US" altLang="en-US" sz="1600" baseline="30000"/>
              <a:t>+</a:t>
            </a:r>
            <a:r>
              <a:rPr lang="en-US" altLang="en-US" sz="1600"/>
              <a:t> patients with stage III/IV NY/ESO-1</a:t>
            </a:r>
            <a:r>
              <a:rPr lang="en-US" altLang="en-US" sz="1600" baseline="30000"/>
              <a:t>+</a:t>
            </a:r>
            <a:r>
              <a:rPr lang="en-US" altLang="en-US" sz="1600"/>
              <a:t> melanoma were vaccinated with 2mg CpG-B + 400-800 ug NY-ESO-1 peptides in Montanide biweekly X 8 (4 mos).  PBMC were collected at indicated timepoints, and gated on CD8</a:t>
            </a:r>
            <a:r>
              <a:rPr lang="en-US" altLang="en-US" sz="1600" baseline="30000"/>
              <a:t>+</a:t>
            </a:r>
            <a:r>
              <a:rPr lang="en-US" altLang="en-US" sz="1600"/>
              <a:t> T cells.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" y="1701800"/>
            <a:ext cx="469900" cy="262413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 rot="-5400000">
            <a:off x="-238125" y="2949575"/>
            <a:ext cx="21732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A2/NY-ESO-1 peptide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1066800" y="1955800"/>
            <a:ext cx="0" cy="2362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608" name="TextBox 13"/>
          <p:cNvSpPr txBox="1">
            <a:spLocks noChangeArrowheads="1"/>
          </p:cNvSpPr>
          <p:nvPr/>
        </p:nvSpPr>
        <p:spPr bwMode="auto">
          <a:xfrm>
            <a:off x="4962525" y="6172200"/>
            <a:ext cx="3727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Fourcade et al., Cancer Res, 74:1045, 2014.</a:t>
            </a:r>
          </a:p>
        </p:txBody>
      </p:sp>
      <p:sp>
        <p:nvSpPr>
          <p:cNvPr id="2" name="Right Brace 1"/>
          <p:cNvSpPr>
            <a:spLocks/>
          </p:cNvSpPr>
          <p:nvPr/>
        </p:nvSpPr>
        <p:spPr bwMode="auto">
          <a:xfrm>
            <a:off x="3217863" y="1955800"/>
            <a:ext cx="312737" cy="635000"/>
          </a:xfrm>
          <a:prstGeom prst="rightBrace">
            <a:avLst>
              <a:gd name="adj1" fmla="val 832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5610" name="TextBox 2"/>
          <p:cNvSpPr txBox="1">
            <a:spLocks noChangeArrowheads="1"/>
          </p:cNvSpPr>
          <p:nvPr/>
        </p:nvSpPr>
        <p:spPr bwMode="auto">
          <a:xfrm>
            <a:off x="3530600" y="1949450"/>
            <a:ext cx="1905000" cy="647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/>
              <a:t>% tumor-specific CD8</a:t>
            </a:r>
            <a:r>
              <a:rPr lang="en-US" altLang="en-US" sz="1800" baseline="30000"/>
              <a:t>+</a:t>
            </a:r>
            <a:r>
              <a:rPr lang="en-US" altLang="en-US" sz="1800"/>
              <a:t> T cells</a:t>
            </a:r>
          </a:p>
        </p:txBody>
      </p:sp>
      <p:sp>
        <p:nvSpPr>
          <p:cNvPr id="25611" name="TextBox 3"/>
          <p:cNvSpPr txBox="1">
            <a:spLocks noChangeArrowheads="1"/>
          </p:cNvSpPr>
          <p:nvPr/>
        </p:nvSpPr>
        <p:spPr bwMode="auto">
          <a:xfrm>
            <a:off x="5702300" y="1860550"/>
            <a:ext cx="2987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/>
              <a:t>Rapid expansion of anti-tumor cytolytic T cells</a:t>
            </a:r>
          </a:p>
        </p:txBody>
      </p:sp>
      <p:sp>
        <p:nvSpPr>
          <p:cNvPr id="6" name="Rectangle 5"/>
          <p:cNvSpPr/>
          <p:nvPr/>
        </p:nvSpPr>
        <p:spPr>
          <a:xfrm>
            <a:off x="1155700" y="3200400"/>
            <a:ext cx="2062163" cy="111760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5613" name="TextBox 6"/>
          <p:cNvSpPr txBox="1">
            <a:spLocks noChangeArrowheads="1"/>
          </p:cNvSpPr>
          <p:nvPr/>
        </p:nvSpPr>
        <p:spPr bwMode="auto">
          <a:xfrm>
            <a:off x="1701800" y="3016250"/>
            <a:ext cx="6461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CD8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TLR9 ligands Induce Anti-tumor CD8</a:t>
            </a:r>
            <a:r>
              <a:rPr lang="en-US" altLang="en-US" sz="2800" baseline="30000">
                <a:ea typeface="ＭＳ Ｐゴシック" charset="-128"/>
              </a:rPr>
              <a:t>+</a:t>
            </a:r>
            <a:r>
              <a:rPr lang="en-US" altLang="en-US" sz="2800">
                <a:ea typeface="ＭＳ Ｐゴシック" charset="-128"/>
              </a:rPr>
              <a:t> T cells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800">
                <a:ea typeface="ＭＳ Ｐゴシック" charset="-128"/>
              </a:rPr>
              <a:t>BUT Also Induce PD-1; “Setting The Immune Brakes”</a:t>
            </a: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E1D753D-696E-0D4C-8221-5F782236C4C3}" type="slidenum">
              <a:rPr lang="en-US" altLang="en-US" sz="1200">
                <a:solidFill>
                  <a:srgbClr val="404040"/>
                </a:solidFill>
              </a:rPr>
              <a:pPr/>
              <a:t>13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2662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t="2" r="67842" b="36034"/>
          <a:stretch>
            <a:fillRect/>
          </a:stretch>
        </p:blipFill>
        <p:spPr bwMode="auto">
          <a:xfrm>
            <a:off x="749300" y="1701800"/>
            <a:ext cx="2468563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Box 7"/>
          <p:cNvSpPr txBox="1">
            <a:spLocks noChangeArrowheads="1"/>
          </p:cNvSpPr>
          <p:nvPr/>
        </p:nvSpPr>
        <p:spPr bwMode="auto">
          <a:xfrm>
            <a:off x="482600" y="5218113"/>
            <a:ext cx="84582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12 HLA-A2</a:t>
            </a:r>
            <a:r>
              <a:rPr lang="en-US" altLang="en-US" sz="1600" baseline="30000"/>
              <a:t>+</a:t>
            </a:r>
            <a:r>
              <a:rPr lang="en-US" altLang="en-US" sz="1600"/>
              <a:t> patients with stage III/IV NY/ESO-1</a:t>
            </a:r>
            <a:r>
              <a:rPr lang="en-US" altLang="en-US" sz="1600" baseline="30000"/>
              <a:t>+</a:t>
            </a:r>
            <a:r>
              <a:rPr lang="en-US" altLang="en-US" sz="1600"/>
              <a:t> melanoma were vaccinated with 2mg CpG-B + 400-800 ug NY-ESO-1 peptides in Montanide biweekly X 8 (4 mos).  PBMC were collected at indicated timepoints, gated on CD8</a:t>
            </a:r>
            <a:r>
              <a:rPr lang="en-US" altLang="en-US" sz="1600" baseline="30000"/>
              <a:t>+</a:t>
            </a:r>
            <a:r>
              <a:rPr lang="en-US" altLang="en-US" sz="1600"/>
              <a:t> T cells, and examined for PD-1 expression.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900" y="1701800"/>
            <a:ext cx="469900" cy="2624138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6630" name="TextBox 9"/>
          <p:cNvSpPr txBox="1">
            <a:spLocks noChangeArrowheads="1"/>
          </p:cNvSpPr>
          <p:nvPr/>
        </p:nvSpPr>
        <p:spPr bwMode="auto">
          <a:xfrm rot="-5400000">
            <a:off x="-238125" y="2949575"/>
            <a:ext cx="21732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A2/NY-ESO-1 peptide</a:t>
            </a:r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1066800" y="1955800"/>
            <a:ext cx="0" cy="2362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6632" name="TextBox 13"/>
          <p:cNvSpPr txBox="1">
            <a:spLocks noChangeArrowheads="1"/>
          </p:cNvSpPr>
          <p:nvPr/>
        </p:nvSpPr>
        <p:spPr bwMode="auto">
          <a:xfrm>
            <a:off x="4962525" y="6172200"/>
            <a:ext cx="3727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Fourcade et al., Cancer Res, 74:1045, 2014.</a:t>
            </a:r>
          </a:p>
        </p:txBody>
      </p:sp>
      <p:sp>
        <p:nvSpPr>
          <p:cNvPr id="14" name="Right Brace 13"/>
          <p:cNvSpPr>
            <a:spLocks/>
          </p:cNvSpPr>
          <p:nvPr/>
        </p:nvSpPr>
        <p:spPr bwMode="auto">
          <a:xfrm>
            <a:off x="3217863" y="3252788"/>
            <a:ext cx="312737" cy="569912"/>
          </a:xfrm>
          <a:prstGeom prst="rightBrace">
            <a:avLst>
              <a:gd name="adj1" fmla="val 8336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6634" name="TextBox 15"/>
          <p:cNvSpPr txBox="1">
            <a:spLocks noChangeArrowheads="1"/>
          </p:cNvSpPr>
          <p:nvPr/>
        </p:nvSpPr>
        <p:spPr bwMode="auto">
          <a:xfrm>
            <a:off x="3530600" y="3232150"/>
            <a:ext cx="1905000" cy="647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/>
              <a:t>PD-1</a:t>
            </a:r>
            <a:r>
              <a:rPr lang="en-US" altLang="en-US" sz="1800" baseline="30000"/>
              <a:t>+</a:t>
            </a:r>
            <a:r>
              <a:rPr lang="en-US" altLang="en-US" sz="1800"/>
              <a:t> CD8</a:t>
            </a:r>
            <a:r>
              <a:rPr lang="en-US" altLang="en-US" sz="1800" baseline="30000"/>
              <a:t>+</a:t>
            </a:r>
            <a:r>
              <a:rPr lang="en-US" altLang="en-US" sz="1800"/>
              <a:t> T cells</a:t>
            </a:r>
          </a:p>
        </p:txBody>
      </p:sp>
      <p:sp>
        <p:nvSpPr>
          <p:cNvPr id="26635" name="TextBox 17"/>
          <p:cNvSpPr txBox="1">
            <a:spLocks noChangeArrowheads="1"/>
          </p:cNvSpPr>
          <p:nvPr/>
        </p:nvSpPr>
        <p:spPr bwMode="auto">
          <a:xfrm>
            <a:off x="5816600" y="2990850"/>
            <a:ext cx="29876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/>
              <a:t>Expression of PD-1 brake prevents function: </a:t>
            </a:r>
            <a:r>
              <a:rPr lang="en-US" altLang="en-US" sz="2000" u="sng"/>
              <a:t>predicts synergy for PD-1 combo</a:t>
            </a:r>
          </a:p>
        </p:txBody>
      </p:sp>
      <p:sp>
        <p:nvSpPr>
          <p:cNvPr id="19" name="Right Brace 18"/>
          <p:cNvSpPr>
            <a:spLocks/>
          </p:cNvSpPr>
          <p:nvPr/>
        </p:nvSpPr>
        <p:spPr bwMode="auto">
          <a:xfrm>
            <a:off x="3217863" y="1955800"/>
            <a:ext cx="312737" cy="635000"/>
          </a:xfrm>
          <a:prstGeom prst="rightBrace">
            <a:avLst>
              <a:gd name="adj1" fmla="val 8329"/>
              <a:gd name="adj2" fmla="val 50000"/>
            </a:avLst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3530600" y="1949450"/>
            <a:ext cx="1905000" cy="6477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800"/>
              <a:t>% tumor-specific CD8</a:t>
            </a:r>
            <a:r>
              <a:rPr lang="en-US" altLang="en-US" sz="1800" baseline="30000"/>
              <a:t>+</a:t>
            </a:r>
            <a:r>
              <a:rPr lang="en-US" altLang="en-US" sz="1800"/>
              <a:t> T cells</a:t>
            </a:r>
          </a:p>
        </p:txBody>
      </p:sp>
      <p:sp>
        <p:nvSpPr>
          <p:cNvPr id="26638" name="TextBox 20"/>
          <p:cNvSpPr txBox="1">
            <a:spLocks noChangeArrowheads="1"/>
          </p:cNvSpPr>
          <p:nvPr/>
        </p:nvSpPr>
        <p:spPr bwMode="auto">
          <a:xfrm>
            <a:off x="5702300" y="1860550"/>
            <a:ext cx="2987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/>
              <a:t>Rapid expansion of anti-tumor cytolytic T cells</a:t>
            </a:r>
          </a:p>
        </p:txBody>
      </p:sp>
      <p:sp>
        <p:nvSpPr>
          <p:cNvPr id="26639" name="TextBox 5"/>
          <p:cNvSpPr txBox="1">
            <a:spLocks noChangeArrowheads="1"/>
          </p:cNvSpPr>
          <p:nvPr/>
        </p:nvSpPr>
        <p:spPr bwMode="auto">
          <a:xfrm>
            <a:off x="1778000" y="4287838"/>
            <a:ext cx="711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PD-1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368300" y="274638"/>
            <a:ext cx="8331200" cy="842962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Survival Benefit of Anti-PD-1 + CpG Combo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800">
                <a:ea typeface="ＭＳ Ｐゴシック" charset="-128"/>
              </a:rPr>
              <a:t>Confirmed In Syngeneic A20 Lymphoma Model</a:t>
            </a:r>
          </a:p>
        </p:txBody>
      </p:sp>
      <p:sp>
        <p:nvSpPr>
          <p:cNvPr id="27650" name="TextBox 7"/>
          <p:cNvSpPr txBox="1">
            <a:spLocks noChangeArrowheads="1"/>
          </p:cNvSpPr>
          <p:nvPr/>
        </p:nvSpPr>
        <p:spPr bwMode="auto">
          <a:xfrm>
            <a:off x="4083050" y="6248400"/>
            <a:ext cx="3692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200"/>
              <a:t>University of Iowa Cancer Center, unpublished data</a:t>
            </a:r>
          </a:p>
        </p:txBody>
      </p:sp>
      <p:sp>
        <p:nvSpPr>
          <p:cNvPr id="27651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78EC9E2-E7E9-094B-9C71-3BEAE35C9709}" type="slidenum">
              <a:rPr lang="en-US" altLang="en-US" sz="1200">
                <a:solidFill>
                  <a:srgbClr val="404040"/>
                </a:solidFill>
              </a:rPr>
              <a:pPr/>
              <a:t>14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2765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08100"/>
            <a:ext cx="5243513" cy="441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Box 6"/>
          <p:cNvSpPr txBox="1">
            <a:spLocks noChangeArrowheads="1"/>
          </p:cNvSpPr>
          <p:nvPr/>
        </p:nvSpPr>
        <p:spPr bwMode="auto">
          <a:xfrm>
            <a:off x="6019800" y="1493838"/>
            <a:ext cx="2921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1800"/>
              <a:t>Tumors implanted in </a:t>
            </a:r>
            <a:r>
              <a:rPr lang="en-US" altLang="en-US" sz="1800" u="sng"/>
              <a:t>both</a:t>
            </a:r>
            <a:r>
              <a:rPr lang="en-US" altLang="en-US" sz="1800"/>
              <a:t> flanks on D0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/>
              <a:t>CMP (100 </a:t>
            </a:r>
            <a:r>
              <a:rPr lang="en-US" altLang="en-US" sz="1800">
                <a:latin typeface="Symbol" charset="2"/>
              </a:rPr>
              <a:t>m</a:t>
            </a:r>
            <a:r>
              <a:rPr lang="en-US" altLang="en-US" sz="1800"/>
              <a:t>g) given IT d7, 12, 15 in </a:t>
            </a:r>
            <a:r>
              <a:rPr lang="en-US" altLang="en-US" sz="1800" u="sng"/>
              <a:t>one</a:t>
            </a:r>
            <a:r>
              <a:rPr lang="en-US" altLang="en-US" sz="1800"/>
              <a:t> side 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>
                <a:latin typeface="Symbol" charset="2"/>
              </a:rPr>
              <a:t>a</a:t>
            </a:r>
            <a:r>
              <a:rPr lang="en-US" altLang="en-US" sz="1800"/>
              <a:t>PD-1 given IP D7 and then weekly</a:t>
            </a:r>
          </a:p>
          <a:p>
            <a:pPr eaLnBrk="1" hangingPunct="1">
              <a:buFont typeface="Arial" charset="0"/>
              <a:buChar char="•"/>
            </a:pPr>
            <a:endParaRPr lang="en-US" altLang="en-US" sz="1800"/>
          </a:p>
          <a:p>
            <a:pPr eaLnBrk="1" hangingPunct="1">
              <a:buFont typeface="Arial" charset="0"/>
              <a:buChar char="•"/>
            </a:pPr>
            <a:r>
              <a:rPr lang="en-US" altLang="en-US" sz="1800" u="sng"/>
              <a:t>Conclusion</a:t>
            </a:r>
            <a:r>
              <a:rPr lang="en-US" altLang="en-US" sz="1800"/>
              <a:t>: improved survival with combination of systemic </a:t>
            </a:r>
            <a:r>
              <a:rPr lang="en-US" altLang="en-US" sz="1800">
                <a:latin typeface="Symbol" charset="2"/>
              </a:rPr>
              <a:t>a</a:t>
            </a:r>
            <a:r>
              <a:rPr lang="en-US" altLang="en-US" sz="1800"/>
              <a:t>PD-1 + IT CMP into one of the two tumors </a:t>
            </a:r>
          </a:p>
        </p:txBody>
      </p:sp>
      <p:sp>
        <p:nvSpPr>
          <p:cNvPr id="27654" name="TextBox 3"/>
          <p:cNvSpPr txBox="1">
            <a:spLocks noChangeArrowheads="1"/>
          </p:cNvSpPr>
          <p:nvPr/>
        </p:nvSpPr>
        <p:spPr bwMode="auto">
          <a:xfrm>
            <a:off x="1727200" y="1354138"/>
            <a:ext cx="1625600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Saline</a:t>
            </a:r>
          </a:p>
          <a:p>
            <a:pPr eaLnBrk="1" hangingPunct="1"/>
            <a:r>
              <a:rPr lang="en-US" altLang="en-US" sz="1600">
                <a:latin typeface="Symbol" charset="2"/>
              </a:rPr>
              <a:t>a</a:t>
            </a:r>
            <a:r>
              <a:rPr lang="en-US" altLang="en-US" sz="1600"/>
              <a:t>PD-1</a:t>
            </a:r>
          </a:p>
        </p:txBody>
      </p:sp>
      <p:sp>
        <p:nvSpPr>
          <p:cNvPr id="27655" name="TextBox 14"/>
          <p:cNvSpPr txBox="1">
            <a:spLocks noChangeArrowheads="1"/>
          </p:cNvSpPr>
          <p:nvPr/>
        </p:nvSpPr>
        <p:spPr bwMode="auto">
          <a:xfrm>
            <a:off x="3644900" y="1354138"/>
            <a:ext cx="2284413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CMP-001 (D7, 12, 15)</a:t>
            </a:r>
          </a:p>
          <a:p>
            <a:pPr eaLnBrk="1" hangingPunct="1"/>
            <a:r>
              <a:rPr lang="en-US" altLang="en-US" sz="1600">
                <a:latin typeface="Symbol" charset="2"/>
              </a:rPr>
              <a:t>a</a:t>
            </a:r>
            <a:r>
              <a:rPr lang="en-US" altLang="en-US" sz="1600"/>
              <a:t>PD-1 + CMP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Anti-PD-1 + CpG Combo Controls Growth of Untreated and Treated Tumors </a:t>
            </a:r>
          </a:p>
        </p:txBody>
      </p:sp>
      <p:sp>
        <p:nvSpPr>
          <p:cNvPr id="28674" name="TextBox 6"/>
          <p:cNvSpPr txBox="1">
            <a:spLocks noChangeArrowheads="1"/>
          </p:cNvSpPr>
          <p:nvPr/>
        </p:nvSpPr>
        <p:spPr bwMode="auto">
          <a:xfrm>
            <a:off x="730250" y="5049838"/>
            <a:ext cx="81867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1800"/>
              <a:t>Data plotted until &gt;50% of mice dead in each group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/>
              <a:t>CMP and anti-PD-1 are each effective at control of treated and distant tumor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1800"/>
              <a:t>Approx. additive effect of the combo therapy on treated and distant tumor</a:t>
            </a:r>
          </a:p>
        </p:txBody>
      </p:sp>
      <p:pic>
        <p:nvPicPr>
          <p:cNvPr id="2867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8938"/>
            <a:ext cx="9144000" cy="330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6"/>
          <p:cNvSpPr txBox="1">
            <a:spLocks noChangeArrowheads="1"/>
          </p:cNvSpPr>
          <p:nvPr/>
        </p:nvSpPr>
        <p:spPr bwMode="auto">
          <a:xfrm>
            <a:off x="2946400" y="2047875"/>
            <a:ext cx="1435100" cy="730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ts val="1238"/>
              </a:lnSpc>
            </a:pPr>
            <a:r>
              <a:rPr lang="en-US" altLang="en-US" sz="1200"/>
              <a:t>Saline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>
                <a:latin typeface="Symbol" charset="2"/>
              </a:rPr>
              <a:t>a</a:t>
            </a:r>
            <a:r>
              <a:rPr lang="en-US" altLang="en-US" sz="1200"/>
              <a:t>PD-1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/>
              <a:t>CMP-001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>
                <a:latin typeface="Symbol" charset="2"/>
              </a:rPr>
              <a:t>a</a:t>
            </a:r>
            <a:r>
              <a:rPr lang="en-US" altLang="en-US" sz="1200"/>
              <a:t>PD-1 + CMP</a:t>
            </a: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7251700" y="2047875"/>
            <a:ext cx="1435100" cy="730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ts val="1238"/>
              </a:lnSpc>
            </a:pPr>
            <a:r>
              <a:rPr lang="en-US" altLang="en-US" sz="1200"/>
              <a:t>Saline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>
                <a:latin typeface="Symbol" charset="2"/>
              </a:rPr>
              <a:t>a</a:t>
            </a:r>
            <a:r>
              <a:rPr lang="en-US" altLang="en-US" sz="1200"/>
              <a:t>PD-1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/>
              <a:t>CMP-001</a:t>
            </a:r>
          </a:p>
          <a:p>
            <a:pPr eaLnBrk="1" hangingPunct="1">
              <a:lnSpc>
                <a:spcPts val="1238"/>
              </a:lnSpc>
            </a:pPr>
            <a:r>
              <a:rPr lang="en-US" altLang="en-US" sz="1200">
                <a:latin typeface="Symbol" charset="2"/>
              </a:rPr>
              <a:t>a</a:t>
            </a:r>
            <a:r>
              <a:rPr lang="en-US" altLang="en-US" sz="1200"/>
              <a:t>PD-1 + CMP</a:t>
            </a:r>
          </a:p>
        </p:txBody>
      </p:sp>
      <p:sp>
        <p:nvSpPr>
          <p:cNvPr id="2" name="Rectangle 1"/>
          <p:cNvSpPr/>
          <p:nvPr/>
        </p:nvSpPr>
        <p:spPr>
          <a:xfrm>
            <a:off x="1638300" y="1658938"/>
            <a:ext cx="2247900" cy="3889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83250" y="1697038"/>
            <a:ext cx="2247900" cy="3889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680" name="TextBox 7"/>
          <p:cNvSpPr txBox="1">
            <a:spLocks noChangeArrowheads="1"/>
          </p:cNvSpPr>
          <p:nvPr/>
        </p:nvSpPr>
        <p:spPr bwMode="auto">
          <a:xfrm>
            <a:off x="4083050" y="6248400"/>
            <a:ext cx="3692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200"/>
              <a:t>University of Iowa Cancer Center, unpublished data</a:t>
            </a:r>
          </a:p>
        </p:txBody>
      </p:sp>
      <p:sp>
        <p:nvSpPr>
          <p:cNvPr id="28681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45A7237-17C8-114E-AA85-BC665B8AE2FF}" type="slidenum">
              <a:rPr lang="en-US" altLang="en-US" sz="1200">
                <a:solidFill>
                  <a:srgbClr val="404040"/>
                </a:solidFill>
              </a:rPr>
              <a:pPr/>
              <a:t>15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5"/>
          <p:cNvSpPr>
            <a:spLocks noGrp="1"/>
          </p:cNvSpPr>
          <p:nvPr>
            <p:ph type="title"/>
          </p:nvPr>
        </p:nvSpPr>
        <p:spPr>
          <a:xfrm>
            <a:off x="806450" y="190500"/>
            <a:ext cx="7710488" cy="1068388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The 3 Signal Model of T Cell Activation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400" i="1">
                <a:ea typeface="ＭＳ Ｐゴシック" charset="-128"/>
              </a:rPr>
              <a:t>Tumor Microenvironment Suppresses T cells</a:t>
            </a:r>
          </a:p>
        </p:txBody>
      </p:sp>
      <p:pic>
        <p:nvPicPr>
          <p:cNvPr id="2969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1331913"/>
            <a:ext cx="6218238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214E6E1-57B7-804C-9F61-342BFAFC7D54}" type="slidenum">
              <a:rPr lang="en-US" altLang="en-US" sz="1200">
                <a:solidFill>
                  <a:srgbClr val="404040"/>
                </a:solidFill>
              </a:rPr>
              <a:pPr/>
              <a:t>16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5"/>
          <p:cNvSpPr>
            <a:spLocks noGrp="1"/>
          </p:cNvSpPr>
          <p:nvPr>
            <p:ph type="title"/>
          </p:nvPr>
        </p:nvSpPr>
        <p:spPr>
          <a:xfrm>
            <a:off x="558800" y="88900"/>
            <a:ext cx="8096250" cy="1068388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CMP-001 Activates All 3 Signals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400" i="1">
                <a:ea typeface="ＭＳ Ｐゴシック" charset="-128"/>
              </a:rPr>
              <a:t>Synergy with Anti-PD-1</a:t>
            </a:r>
          </a:p>
        </p:txBody>
      </p:sp>
      <p:pic>
        <p:nvPicPr>
          <p:cNvPr id="3072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181100"/>
            <a:ext cx="6446838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905245E-23E6-E84A-91AE-D0EE1AAE513D}" type="slidenum">
              <a:rPr lang="en-US" altLang="en-US" sz="1200">
                <a:solidFill>
                  <a:srgbClr val="404040"/>
                </a:solidFill>
              </a:rPr>
              <a:pPr/>
              <a:t>17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5"/>
          <p:cNvSpPr>
            <a:spLocks noGrp="1"/>
          </p:cNvSpPr>
          <p:nvPr>
            <p:ph type="title"/>
          </p:nvPr>
        </p:nvSpPr>
        <p:spPr>
          <a:xfrm>
            <a:off x="558800" y="88900"/>
            <a:ext cx="8096250" cy="1068388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CMP-001 Activates All 3 Signals </a:t>
            </a:r>
            <a:r>
              <a:rPr lang="en-US" altLang="en-US">
                <a:ea typeface="ＭＳ Ｐゴシック" charset="-128"/>
              </a:rPr>
              <a:t/>
            </a:r>
            <a:br>
              <a:rPr lang="en-US" altLang="en-US">
                <a:ea typeface="ＭＳ Ｐゴシック" charset="-128"/>
              </a:rPr>
            </a:br>
            <a:r>
              <a:rPr lang="en-US" altLang="en-US" sz="2400" i="1">
                <a:ea typeface="ＭＳ Ｐゴシック" charset="-128"/>
              </a:rPr>
              <a:t>Synergy with Anti-PD-1</a:t>
            </a:r>
          </a:p>
        </p:txBody>
      </p:sp>
      <p:pic>
        <p:nvPicPr>
          <p:cNvPr id="3174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181100"/>
            <a:ext cx="67564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3"/>
          <p:cNvSpPr txBox="1">
            <a:spLocks noChangeArrowheads="1"/>
          </p:cNvSpPr>
          <p:nvPr/>
        </p:nvSpPr>
        <p:spPr bwMode="auto">
          <a:xfrm>
            <a:off x="1150938" y="5041900"/>
            <a:ext cx="6977062" cy="1016000"/>
          </a:xfrm>
          <a:prstGeom prst="rect">
            <a:avLst/>
          </a:prstGeom>
          <a:solidFill>
            <a:srgbClr val="FFFFFF"/>
          </a:solidFill>
          <a:ln w="9525">
            <a:solidFill>
              <a:srgbClr val="1F497D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2000"/>
              <a:t>CpG is strongest Th1-inducer of all immune activators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000"/>
              <a:t>Strongest CTL response in human cancer vaccine trials</a:t>
            </a:r>
          </a:p>
          <a:p>
            <a:pPr eaLnBrk="1" hangingPunct="1">
              <a:buFont typeface="Arial" charset="0"/>
              <a:buChar char="•"/>
            </a:pPr>
            <a:r>
              <a:rPr lang="en-US" altLang="en-US" sz="2000"/>
              <a:t>Only systemic activator for plasmacytoid DC (pDC)</a:t>
            </a:r>
          </a:p>
        </p:txBody>
      </p:sp>
      <p:sp>
        <p:nvSpPr>
          <p:cNvPr id="31748" name="Slide Number Placeholder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E8DF594-CB04-EA4F-9B96-809428A92D1B}" type="slidenum">
              <a:rPr lang="en-US" altLang="en-US" sz="1200">
                <a:solidFill>
                  <a:srgbClr val="404040"/>
                </a:solidFill>
              </a:rPr>
              <a:pPr/>
              <a:t>18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5"/>
          <p:cNvSpPr>
            <a:spLocks noGrp="1"/>
          </p:cNvSpPr>
          <p:nvPr>
            <p:ph type="title"/>
          </p:nvPr>
        </p:nvSpPr>
        <p:spPr>
          <a:xfrm>
            <a:off x="596900" y="190500"/>
            <a:ext cx="8089900" cy="1249363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Checkmate CpG-A (CMP-001) </a:t>
            </a:r>
            <a:br>
              <a:rPr lang="en-US" altLang="en-US" sz="2800">
                <a:ea typeface="ＭＳ Ｐゴシック" charset="-128"/>
              </a:rPr>
            </a:br>
            <a:r>
              <a:rPr lang="en-US" altLang="en-US" sz="2800">
                <a:ea typeface="ＭＳ Ｐゴシック" charset="-128"/>
              </a:rPr>
              <a:t>Induces Highest IFN-a (Good) and Lowest IL-10 (Bad)</a:t>
            </a:r>
          </a:p>
        </p:txBody>
      </p:sp>
      <p:sp>
        <p:nvSpPr>
          <p:cNvPr id="32770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987BB74-C74E-1D4A-87DC-9006F4F8C2FC}" type="slidenum">
              <a:rPr lang="en-US" altLang="en-US" sz="1200">
                <a:solidFill>
                  <a:srgbClr val="404040"/>
                </a:solidFill>
              </a:rPr>
              <a:pPr/>
              <a:t>19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32771" name="TextBox 7"/>
          <p:cNvSpPr txBox="1">
            <a:spLocks noChangeArrowheads="1"/>
          </p:cNvSpPr>
          <p:nvPr/>
        </p:nvSpPr>
        <p:spPr bwMode="auto">
          <a:xfrm>
            <a:off x="698500" y="5207000"/>
            <a:ext cx="7899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sz="1800"/>
              <a:t>Dose-response of human PBMC cultured for 48 hr with the gold standard CpG-A (2216), CpG-B (7909), Dynavax CpG-C (SD-101), Checkmate CpG-A (G10) or CMP-001</a:t>
            </a:r>
          </a:p>
        </p:txBody>
      </p:sp>
      <p:pic>
        <p:nvPicPr>
          <p:cNvPr id="3277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r="50060"/>
          <a:stretch>
            <a:fillRect/>
          </a:stretch>
        </p:blipFill>
        <p:spPr bwMode="auto">
          <a:xfrm>
            <a:off x="4711700" y="1770063"/>
            <a:ext cx="4379913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47"/>
          <a:stretch>
            <a:fillRect/>
          </a:stretch>
        </p:blipFill>
        <p:spPr bwMode="auto">
          <a:xfrm>
            <a:off x="196850" y="1763713"/>
            <a:ext cx="4452938" cy="29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Box 1"/>
          <p:cNvSpPr txBox="1">
            <a:spLocks noChangeArrowheads="1"/>
          </p:cNvSpPr>
          <p:nvPr/>
        </p:nvSpPr>
        <p:spPr bwMode="auto">
          <a:xfrm>
            <a:off x="4737100" y="1804988"/>
            <a:ext cx="4216400" cy="460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IL-10   </a:t>
            </a:r>
          </a:p>
        </p:txBody>
      </p:sp>
      <p:sp>
        <p:nvSpPr>
          <p:cNvPr id="32775" name="TextBox 9"/>
          <p:cNvSpPr txBox="1">
            <a:spLocks noChangeArrowheads="1"/>
          </p:cNvSpPr>
          <p:nvPr/>
        </p:nvSpPr>
        <p:spPr bwMode="auto">
          <a:xfrm>
            <a:off x="242888" y="1776413"/>
            <a:ext cx="4368800" cy="461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IFN-a   </a:t>
            </a:r>
          </a:p>
        </p:txBody>
      </p:sp>
      <p:sp>
        <p:nvSpPr>
          <p:cNvPr id="3" name="Oval 2"/>
          <p:cNvSpPr>
            <a:spLocks noChangeArrowheads="1"/>
          </p:cNvSpPr>
          <p:nvPr/>
        </p:nvSpPr>
        <p:spPr bwMode="auto">
          <a:xfrm>
            <a:off x="2235200" y="2146300"/>
            <a:ext cx="2070100" cy="19939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6870700" y="3225800"/>
            <a:ext cx="1536700" cy="1066800"/>
          </a:xfrm>
          <a:prstGeom prst="ellipse">
            <a:avLst/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2900" y="4006850"/>
            <a:ext cx="4191000" cy="6667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2779" name="TextBox 13"/>
          <p:cNvSpPr txBox="1">
            <a:spLocks noChangeArrowheads="1"/>
          </p:cNvSpPr>
          <p:nvPr/>
        </p:nvSpPr>
        <p:spPr bwMode="auto">
          <a:xfrm rot="-2876176">
            <a:off x="253206" y="4150519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CpG-A </a:t>
            </a:r>
          </a:p>
        </p:txBody>
      </p:sp>
      <p:sp>
        <p:nvSpPr>
          <p:cNvPr id="32780" name="TextBox 14"/>
          <p:cNvSpPr txBox="1">
            <a:spLocks noChangeArrowheads="1"/>
          </p:cNvSpPr>
          <p:nvPr/>
        </p:nvSpPr>
        <p:spPr bwMode="auto">
          <a:xfrm rot="-2876176">
            <a:off x="878681" y="4150519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CpG-B </a:t>
            </a:r>
          </a:p>
        </p:txBody>
      </p:sp>
      <p:sp>
        <p:nvSpPr>
          <p:cNvPr id="32781" name="TextBox 15"/>
          <p:cNvSpPr txBox="1">
            <a:spLocks noChangeArrowheads="1"/>
          </p:cNvSpPr>
          <p:nvPr/>
        </p:nvSpPr>
        <p:spPr bwMode="auto">
          <a:xfrm rot="-2876176">
            <a:off x="1417637" y="4016376"/>
            <a:ext cx="1141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CpG-C</a:t>
            </a:r>
          </a:p>
          <a:p>
            <a:pPr eaLnBrk="1" hangingPunct="1"/>
            <a:r>
              <a:rPr lang="en-US" altLang="en-US" sz="1800"/>
              <a:t>   (DVAX)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75200" y="4006850"/>
            <a:ext cx="4191000" cy="6540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2783" name="TextBox 18"/>
          <p:cNvSpPr txBox="1">
            <a:spLocks noChangeArrowheads="1"/>
          </p:cNvSpPr>
          <p:nvPr/>
        </p:nvSpPr>
        <p:spPr bwMode="auto">
          <a:xfrm rot="-2876176">
            <a:off x="4710906" y="4150519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CpG-A </a:t>
            </a:r>
          </a:p>
        </p:txBody>
      </p:sp>
      <p:sp>
        <p:nvSpPr>
          <p:cNvPr id="32784" name="TextBox 19"/>
          <p:cNvSpPr txBox="1">
            <a:spLocks noChangeArrowheads="1"/>
          </p:cNvSpPr>
          <p:nvPr/>
        </p:nvSpPr>
        <p:spPr bwMode="auto">
          <a:xfrm rot="-2876176">
            <a:off x="5336381" y="4150519"/>
            <a:ext cx="890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CpG-B </a:t>
            </a:r>
          </a:p>
        </p:txBody>
      </p:sp>
      <p:sp>
        <p:nvSpPr>
          <p:cNvPr id="32785" name="TextBox 20"/>
          <p:cNvSpPr txBox="1">
            <a:spLocks noChangeArrowheads="1"/>
          </p:cNvSpPr>
          <p:nvPr/>
        </p:nvSpPr>
        <p:spPr bwMode="auto">
          <a:xfrm rot="-2876176">
            <a:off x="5837237" y="4016376"/>
            <a:ext cx="11414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CpG-C</a:t>
            </a:r>
          </a:p>
          <a:p>
            <a:pPr eaLnBrk="1" hangingPunct="1"/>
            <a:r>
              <a:rPr lang="en-US" altLang="en-US" sz="1800"/>
              <a:t>   (DVAX) </a:t>
            </a:r>
          </a:p>
        </p:txBody>
      </p:sp>
      <p:sp>
        <p:nvSpPr>
          <p:cNvPr id="32786" name="TextBox 12"/>
          <p:cNvSpPr txBox="1">
            <a:spLocks noChangeArrowheads="1"/>
          </p:cNvSpPr>
          <p:nvPr/>
        </p:nvSpPr>
        <p:spPr bwMode="auto">
          <a:xfrm rot="-2916999">
            <a:off x="3125788" y="4111625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CMP</a:t>
            </a:r>
          </a:p>
        </p:txBody>
      </p:sp>
      <p:sp>
        <p:nvSpPr>
          <p:cNvPr id="32787" name="TextBox 14"/>
          <p:cNvSpPr txBox="1">
            <a:spLocks noChangeArrowheads="1"/>
          </p:cNvSpPr>
          <p:nvPr/>
        </p:nvSpPr>
        <p:spPr bwMode="auto">
          <a:xfrm rot="-2876176">
            <a:off x="3851275" y="4087813"/>
            <a:ext cx="647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PBS</a:t>
            </a:r>
          </a:p>
        </p:txBody>
      </p:sp>
      <p:sp>
        <p:nvSpPr>
          <p:cNvPr id="32788" name="TextBox 14"/>
          <p:cNvSpPr txBox="1">
            <a:spLocks noChangeArrowheads="1"/>
          </p:cNvSpPr>
          <p:nvPr/>
        </p:nvSpPr>
        <p:spPr bwMode="auto">
          <a:xfrm rot="-2876176">
            <a:off x="8249444" y="4099719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PBS</a:t>
            </a:r>
          </a:p>
        </p:txBody>
      </p:sp>
      <p:sp>
        <p:nvSpPr>
          <p:cNvPr id="32789" name="TextBox 12"/>
          <p:cNvSpPr txBox="1">
            <a:spLocks noChangeArrowheads="1"/>
          </p:cNvSpPr>
          <p:nvPr/>
        </p:nvSpPr>
        <p:spPr bwMode="auto">
          <a:xfrm rot="-2968869">
            <a:off x="2521744" y="4071144"/>
            <a:ext cx="622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G10</a:t>
            </a:r>
          </a:p>
        </p:txBody>
      </p:sp>
      <p:sp>
        <p:nvSpPr>
          <p:cNvPr id="32790" name="TextBox 12"/>
          <p:cNvSpPr txBox="1">
            <a:spLocks noChangeArrowheads="1"/>
          </p:cNvSpPr>
          <p:nvPr/>
        </p:nvSpPr>
        <p:spPr bwMode="auto">
          <a:xfrm rot="-2916999">
            <a:off x="7532688" y="4086225"/>
            <a:ext cx="692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CMP</a:t>
            </a:r>
          </a:p>
        </p:txBody>
      </p:sp>
      <p:sp>
        <p:nvSpPr>
          <p:cNvPr id="32791" name="TextBox 12"/>
          <p:cNvSpPr txBox="1">
            <a:spLocks noChangeArrowheads="1"/>
          </p:cNvSpPr>
          <p:nvPr/>
        </p:nvSpPr>
        <p:spPr bwMode="auto">
          <a:xfrm rot="-2968869">
            <a:off x="6954837" y="4081463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G10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130344A-8347-A944-BCD0-8A7A274EFAE0}" type="slidenum">
              <a:rPr lang="en-US" altLang="en-US" sz="1200">
                <a:solidFill>
                  <a:srgbClr val="404040"/>
                </a:solidFill>
              </a:rPr>
              <a:pPr/>
              <a:t>2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14338" name="Picture 3" descr="slideshowDec15dimens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1"/>
          <p:cNvSpPr txBox="1">
            <a:spLocks/>
          </p:cNvSpPr>
          <p:nvPr/>
        </p:nvSpPr>
        <p:spPr bwMode="auto">
          <a:xfrm>
            <a:off x="1371600" y="3971925"/>
            <a:ext cx="6400800" cy="2322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charset="0"/>
              <a:buNone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Enhancing The Efficacy Of </a:t>
            </a:r>
          </a:p>
          <a:p>
            <a:pPr algn="ctr">
              <a:buFont typeface="Wingdings" charset="0"/>
              <a:buNone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Cancer Immunotherapy</a:t>
            </a:r>
          </a:p>
          <a:p>
            <a:pPr algn="ctr">
              <a:buFont typeface="Wingdings" charset="0"/>
              <a:buNone/>
              <a:defRPr/>
            </a:pPr>
            <a:endParaRPr lang="en-US" sz="2800" dirty="0" smtClean="0">
              <a:solidFill>
                <a:schemeClr val="bg1"/>
              </a:solidFill>
            </a:endParaRPr>
          </a:p>
          <a:p>
            <a:pPr algn="ctr">
              <a:buFont typeface="Wingdings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Non-Confidential Overview</a:t>
            </a:r>
            <a:endParaRPr lang="en-US" dirty="0" smtClean="0">
              <a:solidFill>
                <a:schemeClr val="bg1"/>
              </a:solidFill>
            </a:endParaRPr>
          </a:p>
          <a:p>
            <a:pPr algn="ctr">
              <a:buFont typeface="Wingdings" charset="0"/>
              <a:buNone/>
              <a:defRPr/>
            </a:pPr>
            <a:r>
              <a:rPr lang="en-US" sz="2600" dirty="0" smtClean="0">
                <a:solidFill>
                  <a:schemeClr val="bg1"/>
                </a:solidFill>
              </a:rPr>
              <a:t>January 2016</a:t>
            </a:r>
          </a:p>
          <a:p>
            <a:pPr>
              <a:buFont typeface="Wingdings" charset="0"/>
              <a:buNone/>
              <a:defRPr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Key Role of IFN-a In Tumor Rejection</a:t>
            </a:r>
          </a:p>
        </p:txBody>
      </p:sp>
      <p:sp>
        <p:nvSpPr>
          <p:cNvPr id="33794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E9F05E3-D638-824E-8C47-CCF03A1B4FAC}" type="slidenum">
              <a:rPr lang="en-US" altLang="en-US" sz="1200">
                <a:solidFill>
                  <a:srgbClr val="404040"/>
                </a:solidFill>
              </a:rPr>
              <a:pPr/>
              <a:t>20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3379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3422650"/>
            <a:ext cx="42545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8" y="3675063"/>
            <a:ext cx="4478337" cy="13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7"/>
          <p:cNvSpPr txBox="1">
            <a:spLocks noChangeArrowheads="1"/>
          </p:cNvSpPr>
          <p:nvPr/>
        </p:nvSpPr>
        <p:spPr bwMode="auto">
          <a:xfrm>
            <a:off x="762000" y="5699125"/>
            <a:ext cx="1900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800"/>
              <a:t>J Exp Med, 2011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6113" y="1338263"/>
            <a:ext cx="8151812" cy="1846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200" dirty="0">
                <a:ea typeface="ＭＳ Ｐゴシック" charset="0"/>
                <a:cs typeface="ＭＳ Ｐゴシック" charset="0"/>
              </a:rPr>
              <a:t>Type I IFN: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Augments CD8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+</a:t>
            </a:r>
            <a:r>
              <a:rPr lang="en-US" dirty="0">
                <a:ea typeface="ＭＳ Ｐゴシック" charset="0"/>
                <a:cs typeface="ＭＳ Ｐゴシック" charset="0"/>
              </a:rPr>
              <a:t> T cell survival, expansion, and effector differentiation 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Promotes DC maturation, cross-presentation of TAA to CD8</a:t>
            </a:r>
            <a:r>
              <a:rPr lang="en-US" baseline="30000" dirty="0">
                <a:ea typeface="ＭＳ Ｐゴシック" charset="0"/>
                <a:cs typeface="ＭＳ Ｐゴシック" charset="0"/>
              </a:rPr>
              <a:t>+</a:t>
            </a:r>
            <a:r>
              <a:rPr lang="en-US" dirty="0">
                <a:ea typeface="ＭＳ Ｐゴシック" charset="0"/>
                <a:cs typeface="ＭＳ Ｐゴシック" charset="0"/>
              </a:rPr>
              <a:t> T cells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Required for immune surveillance against carcinogen-induced tumors 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Required for rejection of implanted tumors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Levels of IFN-related mRNA correlate with TILs in human metastases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TLR9 Ligands and IFN-a 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CD07A5A-DC2C-D046-9766-6BCF6717E34C}" type="slidenum">
              <a:rPr lang="en-US" altLang="en-US" sz="1200">
                <a:solidFill>
                  <a:srgbClr val="404040"/>
                </a:solidFill>
              </a:rPr>
              <a:pPr/>
              <a:t>21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34819" name="TextBox 10"/>
          <p:cNvSpPr txBox="1">
            <a:spLocks noChangeArrowheads="1"/>
          </p:cNvSpPr>
          <p:nvPr/>
        </p:nvSpPr>
        <p:spPr bwMode="auto">
          <a:xfrm>
            <a:off x="534988" y="1362075"/>
            <a:ext cx="8151812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TLR9 ligands do more than “just” induce higher levels of type I IFN than anything else:</a:t>
            </a:r>
          </a:p>
          <a:p>
            <a:pPr eaLnBrk="1" hangingPunct="1">
              <a:buFont typeface="Wingdings" charset="2"/>
              <a:buChar char="§"/>
            </a:pPr>
            <a:r>
              <a:rPr lang="en-US" altLang="en-US" sz="2200"/>
              <a:t>Activate pDC and induce secretion of hundreds of other Th1-promoting genes and factors</a:t>
            </a:r>
          </a:p>
          <a:p>
            <a:pPr eaLnBrk="1" hangingPunct="1">
              <a:buFont typeface="Wingdings" charset="2"/>
              <a:buChar char="§"/>
            </a:pPr>
            <a:r>
              <a:rPr lang="en-US" altLang="en-US" sz="2200"/>
              <a:t>Convert pDC from immature/tolerance-promoting to mature, activated, CTL-inducing</a:t>
            </a:r>
          </a:p>
          <a:p>
            <a:pPr eaLnBrk="1" hangingPunct="1">
              <a:buFont typeface="Wingdings" charset="2"/>
              <a:buChar char="§"/>
            </a:pPr>
            <a:endParaRPr lang="en-US" altLang="en-US" sz="2200"/>
          </a:p>
          <a:p>
            <a:pPr eaLnBrk="1" hangingPunct="1"/>
            <a:r>
              <a:rPr lang="en-US" altLang="en-US" sz="220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969963" y="3879850"/>
            <a:ext cx="7440612" cy="579438"/>
          </a:xfrm>
          <a:prstGeom prst="roundRect">
            <a:avLst>
              <a:gd name="adj" fmla="val 16667"/>
            </a:avLst>
          </a:prstGeom>
          <a:solidFill>
            <a:srgbClr val="A38A11"/>
          </a:solidFill>
          <a:ln w="9525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Recombinant IFN-a does </a:t>
            </a:r>
            <a:r>
              <a:rPr lang="en-US" sz="2400" u="sng" dirty="0">
                <a:solidFill>
                  <a:schemeClr val="bg1"/>
                </a:solidFill>
                <a:latin typeface="+mn-lt"/>
                <a:ea typeface="+mn-ea"/>
              </a:rPr>
              <a:t>NOT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 substitute for 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+mn-ea"/>
              </a:rPr>
              <a:t>CpG</a:t>
            </a:r>
            <a:r>
              <a:rPr lang="en-US" sz="2400" dirty="0">
                <a:solidFill>
                  <a:schemeClr val="bg1"/>
                </a:solidFill>
                <a:latin typeface="+mn-lt"/>
                <a:ea typeface="+mn-ea"/>
              </a:rPr>
              <a:t>-A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CMP-001: Checkmate Lead Program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457200" y="1293813"/>
            <a:ext cx="8229600" cy="532765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In-licensed clinical asset:</a:t>
            </a:r>
          </a:p>
          <a:p>
            <a:pPr lvl="1"/>
            <a:r>
              <a:rPr lang="en-US" altLang="en-US" sz="2200">
                <a:ea typeface="ＭＳ Ｐゴシック" charset="-128"/>
              </a:rPr>
              <a:t>Human safety, immune activity shown in &gt;700 patients</a:t>
            </a:r>
          </a:p>
          <a:p>
            <a:pPr lvl="1"/>
            <a:r>
              <a:rPr lang="en-US" altLang="en-US" sz="2200">
                <a:ea typeface="ＭＳ Ｐゴシック" charset="-128"/>
              </a:rPr>
              <a:t>Efficacy as cancer vaccine adjuvant in 49 melanoma patients</a:t>
            </a:r>
          </a:p>
          <a:p>
            <a:r>
              <a:rPr lang="en-US" altLang="en-US">
                <a:ea typeface="ＭＳ Ｐゴシック" charset="-128"/>
              </a:rPr>
              <a:t>Open IND, GMP drug in hand </a:t>
            </a:r>
          </a:p>
          <a:p>
            <a:pPr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Jan. ‘16: FPI Phase 1b trial of CMP-001 + pembrolizumab in pembro failures, nonresponders </a:t>
            </a:r>
          </a:p>
          <a:p>
            <a:pPr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July – Dec. </a:t>
            </a:r>
            <a:r>
              <a:rPr lang="fr-FR" altLang="en-US">
                <a:ea typeface="ＭＳ Ｐゴシック" charset="-128"/>
              </a:rPr>
              <a:t>’</a:t>
            </a:r>
            <a:r>
              <a:rPr lang="en-US" altLang="ja-JP">
                <a:ea typeface="ＭＳ Ｐゴシック" charset="-128"/>
              </a:rPr>
              <a:t>16: clinical data including PD, ORR, discussions with potential partners </a:t>
            </a:r>
          </a:p>
          <a:p>
            <a:pPr>
              <a:spcBef>
                <a:spcPct val="0"/>
              </a:spcBef>
            </a:pPr>
            <a:r>
              <a:rPr lang="en-US" altLang="en-US">
                <a:ea typeface="ＭＳ Ｐゴシック" charset="-128"/>
              </a:rPr>
              <a:t>Checkmate is interested in exploring clinical collaborations to evaluate CMP-001 combo with </a:t>
            </a:r>
            <a:r>
              <a:rPr lang="en-US" altLang="en-US">
                <a:latin typeface="Symbol" charset="2"/>
                <a:ea typeface="ＭＳ Ｐゴシック" charset="-128"/>
              </a:rPr>
              <a:t>a</a:t>
            </a:r>
            <a:r>
              <a:rPr lang="en-US" altLang="en-US">
                <a:ea typeface="ＭＳ Ｐゴシック" charset="-128"/>
              </a:rPr>
              <a:t>PD-1/L1 in other tumors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BBAF699-69E5-DB4B-974F-D245A6D9E7BA}" type="slidenum">
              <a:rPr lang="en-US" altLang="en-US" sz="1200">
                <a:solidFill>
                  <a:srgbClr val="404040"/>
                </a:solidFill>
              </a:rPr>
              <a:pPr/>
              <a:t>22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49288" y="414338"/>
            <a:ext cx="8037512" cy="969962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Summary: Checkmate’s Approach</a:t>
            </a:r>
            <a:br>
              <a:rPr lang="en-US" altLang="en-US">
                <a:ea typeface="ＭＳ Ｐゴシック" charset="-128"/>
              </a:rPr>
            </a:br>
            <a:r>
              <a:rPr lang="en-US" altLang="en-US" sz="2800" i="1">
                <a:ea typeface="ＭＳ Ｐゴシック" charset="-128"/>
              </a:rPr>
              <a:t>Enhancing Efficacy of Checkpoint Inhibitors  </a:t>
            </a:r>
            <a:r>
              <a:rPr lang="en-US" altLang="en-US" sz="2800">
                <a:ea typeface="ＭＳ Ｐゴシック" charset="-128"/>
              </a:rPr>
              <a:t/>
            </a:r>
            <a:br>
              <a:rPr lang="en-US" altLang="en-US" sz="2800">
                <a:ea typeface="ＭＳ Ｐゴシック" charset="-128"/>
              </a:rPr>
            </a:br>
            <a:endParaRPr lang="en-US" altLang="en-US" sz="2800">
              <a:ea typeface="ＭＳ Ｐゴシック" charset="-128"/>
            </a:endParaRPr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>
          <a:xfrm>
            <a:off x="649288" y="1489075"/>
            <a:ext cx="7886700" cy="4525963"/>
          </a:xfrm>
        </p:spPr>
        <p:txBody>
          <a:bodyPr/>
          <a:lstStyle/>
          <a:p>
            <a:r>
              <a:rPr lang="en-US" altLang="en-US">
                <a:latin typeface="Arial" charset="0"/>
                <a:ea typeface="ＭＳ Ｐゴシック" charset="-128"/>
              </a:rPr>
              <a:t>Convert “cold” </a:t>
            </a:r>
            <a:r>
              <a:rPr lang="en-US" altLang="en-US">
                <a:latin typeface="Symbol" charset="2"/>
                <a:ea typeface="ＭＳ Ｐゴシック" charset="-128"/>
              </a:rPr>
              <a:t>a</a:t>
            </a:r>
            <a:r>
              <a:rPr lang="en-US" altLang="en-US">
                <a:latin typeface="Arial" charset="0"/>
                <a:ea typeface="ＭＳ Ｐゴシック" charset="-128"/>
              </a:rPr>
              <a:t>PD-1/L1-refractory tumors to “hot”, responsive tumors through TLR9 with the strongest known Th1/type I IFN inducer, CpG-A</a:t>
            </a:r>
          </a:p>
          <a:p>
            <a:pPr lvl="1"/>
            <a:r>
              <a:rPr lang="en-US" altLang="en-US">
                <a:latin typeface="Arial" charset="0"/>
                <a:ea typeface="ＭＳ Ｐゴシック" charset="-128"/>
              </a:rPr>
              <a:t>CpG-A avoids immune suppressive IL-10 response to CpG-B and CpG-C </a:t>
            </a:r>
            <a:endParaRPr lang="en-US" altLang="en-US" sz="2800">
              <a:latin typeface="Arial" charset="0"/>
              <a:ea typeface="ＭＳ Ｐゴシック" charset="-128"/>
            </a:endParaRPr>
          </a:p>
          <a:p>
            <a:r>
              <a:rPr lang="en-US" altLang="en-US">
                <a:latin typeface="Arial" charset="0"/>
                <a:ea typeface="ＭＳ Ｐゴシック" charset="-128"/>
              </a:rPr>
              <a:t>Combo therapy induces systemic tumor-specific adaptive immunity and regression </a:t>
            </a:r>
          </a:p>
          <a:p>
            <a:r>
              <a:rPr lang="en-US" altLang="en-US">
                <a:latin typeface="Arial" charset="0"/>
                <a:ea typeface="ＭＳ Ｐゴシック" charset="-128"/>
              </a:rPr>
              <a:t>Improving ORR to partially effective PD-1 therapy provides straightforward pathway to clinical POC</a:t>
            </a:r>
          </a:p>
          <a:p>
            <a:endParaRPr lang="en-US" altLang="en-US" sz="2000">
              <a:ea typeface="ＭＳ Ｐゴシック" charset="-128"/>
            </a:endParaRPr>
          </a:p>
          <a:p>
            <a:pPr>
              <a:buFont typeface="Franklin Gothic Book" charset="0"/>
              <a:buAutoNum type="arabicPeriod"/>
            </a:pPr>
            <a:endParaRPr lang="en-US" altLang="en-US" sz="2000">
              <a:ea typeface="ＭＳ Ｐゴシック" charset="-128"/>
            </a:endParaRPr>
          </a:p>
          <a:p>
            <a:pPr>
              <a:buFont typeface="Franklin Gothic Book" charset="0"/>
              <a:buAutoNum type="arabicPeriod"/>
            </a:pPr>
            <a:endParaRPr lang="en-US" altLang="en-US" sz="2000">
              <a:ea typeface="ＭＳ Ｐゴシック" charset="-128"/>
            </a:endParaRPr>
          </a:p>
          <a:p>
            <a:pPr>
              <a:spcBef>
                <a:spcPct val="0"/>
              </a:spcBef>
              <a:buFont typeface="Wingdings" charset="2"/>
              <a:buNone/>
            </a:pPr>
            <a:endParaRPr lang="en-US" altLang="en-US" sz="2000" b="1">
              <a:ea typeface="ＭＳ Ｐゴシック" charset="-128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CDF3F29-082D-EF46-8578-EE03846EADEE}" type="slidenum">
              <a:rPr lang="en-US" altLang="en-US" sz="1200">
                <a:solidFill>
                  <a:srgbClr val="404040"/>
                </a:solidFill>
              </a:rPr>
              <a:pPr/>
              <a:t>23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Back-up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5FAB6CA-728B-844A-9B4E-7DB93781FD4A}" type="slidenum">
              <a:rPr lang="en-US" altLang="en-US" sz="1200">
                <a:solidFill>
                  <a:srgbClr val="404040"/>
                </a:solidFill>
              </a:rPr>
              <a:pPr/>
              <a:t>24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13" y="393700"/>
            <a:ext cx="8396287" cy="10683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cs typeface="+mj-cs"/>
              </a:rPr>
              <a:t>To Improve Cancer Immunotherapy, We Need To Generate Many Effector Anti-tumor CD8</a:t>
            </a:r>
            <a:r>
              <a:rPr lang="en-US" baseline="30000" dirty="0" smtClean="0">
                <a:cs typeface="+mj-cs"/>
              </a:rPr>
              <a:t>+</a:t>
            </a:r>
            <a:r>
              <a:rPr lang="en-US" dirty="0" smtClean="0">
                <a:cs typeface="+mj-cs"/>
              </a:rPr>
              <a:t> T cells </a:t>
            </a:r>
            <a:endParaRPr lang="en-US" dirty="0">
              <a:cs typeface="+mj-c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866900"/>
            <a:ext cx="8229600" cy="45259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dirty="0" smtClean="0"/>
              <a:t>CAR-T cells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Patient-specific therapy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Extremely expensive 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Takes months to grow T cells for 1 patient </a:t>
            </a:r>
          </a:p>
          <a:p>
            <a:pPr lvl="1">
              <a:spcBef>
                <a:spcPts val="0"/>
              </a:spcBef>
              <a:defRPr/>
            </a:pPr>
            <a:endParaRPr lang="en-US" sz="1800" dirty="0"/>
          </a:p>
          <a:p>
            <a:pPr marL="0" indent="0">
              <a:spcBef>
                <a:spcPts val="0"/>
              </a:spcBef>
              <a:buFont typeface="Wingdings" charset="2"/>
              <a:buNone/>
              <a:defRPr/>
            </a:pPr>
            <a:r>
              <a:rPr lang="en-US" sz="2000" dirty="0" smtClean="0"/>
              <a:t>Checkmate approach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Universal immune activator (Toll-like receptor 9; TLR9) for all patients and ~all cancer types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Synthetic oligonucleotide mimic of viral DNA, low COGs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Natural pathway, excellent TLR9 safety in &gt;6,000 </a:t>
            </a:r>
            <a:r>
              <a:rPr lang="en-US" sz="2000" dirty="0" err="1" smtClean="0"/>
              <a:t>pts</a:t>
            </a:r>
            <a:r>
              <a:rPr lang="en-US" sz="2000" dirty="0" smtClean="0"/>
              <a:t>, up to 3 </a:t>
            </a:r>
            <a:r>
              <a:rPr lang="en-US" sz="2000" dirty="0" err="1" smtClean="0"/>
              <a:t>yr</a:t>
            </a:r>
            <a:endParaRPr lang="en-US" sz="2000" dirty="0" smtClean="0"/>
          </a:p>
          <a:p>
            <a:pPr>
              <a:spcBef>
                <a:spcPts val="0"/>
              </a:spcBef>
              <a:defRPr/>
            </a:pPr>
            <a:r>
              <a:rPr lang="en-US" sz="2000" dirty="0" smtClean="0"/>
              <a:t>TLR9 is strongest </a:t>
            </a:r>
            <a:r>
              <a:rPr lang="en-US" sz="2000" dirty="0"/>
              <a:t>known pathway </a:t>
            </a:r>
            <a:r>
              <a:rPr lang="en-US" sz="2000" dirty="0" smtClean="0"/>
              <a:t>to induce </a:t>
            </a:r>
            <a:r>
              <a:rPr lang="en-US" sz="2000" dirty="0"/>
              <a:t>CD8</a:t>
            </a:r>
            <a:r>
              <a:rPr lang="en-US" sz="2000" baseline="30000" dirty="0"/>
              <a:t>+</a:t>
            </a:r>
            <a:r>
              <a:rPr lang="en-US" sz="2000" dirty="0"/>
              <a:t> T cells in humans </a:t>
            </a:r>
          </a:p>
          <a:p>
            <a:pPr>
              <a:spcBef>
                <a:spcPts val="0"/>
              </a:spcBef>
              <a:defRPr/>
            </a:pPr>
            <a:r>
              <a:rPr lang="en-US" sz="2000" dirty="0"/>
              <a:t>Single agent efficacy of TLR9 in oncology already </a:t>
            </a:r>
            <a:r>
              <a:rPr lang="en-US" sz="2000" dirty="0" smtClean="0"/>
              <a:t>established</a:t>
            </a:r>
            <a:endParaRPr lang="en-US" sz="2000" dirty="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C13B5F4-F93F-2445-A20F-CF87BF1CC315}" type="slidenum">
              <a:rPr lang="en-US" altLang="en-US" sz="1200">
                <a:solidFill>
                  <a:srgbClr val="404040"/>
                </a:solidFill>
              </a:rPr>
              <a:pPr/>
              <a:t>25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Three Distinct CpG Oligo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CpG</a:t>
            </a:r>
            <a:r>
              <a:rPr lang="en-US" dirty="0" smtClean="0"/>
              <a:t>-A: </a:t>
            </a:r>
            <a:r>
              <a:rPr lang="en-US" dirty="0"/>
              <a:t>CYT003 / CMP-001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CpG-B: </a:t>
            </a:r>
            <a:r>
              <a:rPr lang="en-US" dirty="0">
                <a:solidFill>
                  <a:srgbClr val="000000"/>
                </a:solidFill>
              </a:rPr>
              <a:t>2006 / PF-3512676 </a:t>
            </a:r>
            <a:r>
              <a:rPr lang="en-US" dirty="0" smtClean="0">
                <a:solidFill>
                  <a:srgbClr val="000000"/>
                </a:solidFill>
              </a:rPr>
              <a:t>(former Coley/Pfizer program)</a:t>
            </a: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CpG-C: </a:t>
            </a:r>
            <a:r>
              <a:rPr lang="en-US" dirty="0">
                <a:solidFill>
                  <a:srgbClr val="000000"/>
                </a:solidFill>
              </a:rPr>
              <a:t>SD-</a:t>
            </a:r>
            <a:r>
              <a:rPr lang="en-US" dirty="0" smtClean="0">
                <a:solidFill>
                  <a:srgbClr val="000000"/>
                </a:solidFill>
              </a:rPr>
              <a:t>101 (DVAX; </a:t>
            </a:r>
            <a:r>
              <a:rPr lang="en-US" dirty="0" err="1" smtClean="0">
                <a:solidFill>
                  <a:srgbClr val="000000"/>
                </a:solidFill>
              </a:rPr>
              <a:t>Idera</a:t>
            </a:r>
            <a:r>
              <a:rPr lang="en-US" dirty="0" smtClean="0">
                <a:solidFill>
                  <a:srgbClr val="000000"/>
                </a:solidFill>
              </a:rPr>
              <a:t> also developing a CpG-C)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Font typeface="Wingdings" charset="2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7A8543-F905-F140-90B5-FE2BF83E210A}" type="slidenum">
              <a:rPr lang="en-US" altLang="en-US" sz="1200">
                <a:solidFill>
                  <a:srgbClr val="404040"/>
                </a:solidFill>
              </a:rPr>
              <a:pPr/>
              <a:t>26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39940" name="Rectangle 12"/>
          <p:cNvSpPr txBox="1">
            <a:spLocks noChangeArrowheads="1"/>
          </p:cNvSpPr>
          <p:nvPr/>
        </p:nvSpPr>
        <p:spPr bwMode="auto">
          <a:xfrm>
            <a:off x="449263" y="4567238"/>
            <a:ext cx="8359775" cy="14462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  <a:buSzPct val="80000"/>
              <a:buFont typeface="Wingdings" charset="2"/>
              <a:buNone/>
            </a:pPr>
            <a:r>
              <a:rPr lang="en-US" altLang="en-US" sz="2000"/>
              <a:t>CpG-A G-quadruplexes determine cell localization and signaling:</a:t>
            </a:r>
          </a:p>
          <a:p>
            <a:pPr lvl="1" eaLnBrk="1" hangingPunct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CpG-A to early endosomes; CpG-B to late endosomes</a:t>
            </a:r>
          </a:p>
          <a:p>
            <a:pPr lvl="1">
              <a:spcBef>
                <a:spcPct val="20000"/>
              </a:spcBef>
              <a:buFont typeface="Wingdings" charset="2"/>
              <a:buChar char="§"/>
            </a:pPr>
            <a:r>
              <a:rPr lang="en-US" altLang="en-US" sz="2000"/>
              <a:t>CpG-A primarily activate IRF7; CpG-B, C activate NF-kB</a:t>
            </a:r>
          </a:p>
          <a:p>
            <a:pPr eaLnBrk="1" hangingPunct="1">
              <a:spcBef>
                <a:spcPct val="20000"/>
              </a:spcBef>
              <a:buSzPct val="80000"/>
              <a:buFont typeface="Wingdings" charset="2"/>
              <a:buChar char="§"/>
            </a:pPr>
            <a:endParaRPr lang="en-US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130344A-8347-A944-BCD0-8A7A274EFAE0}" type="slidenum">
              <a:rPr lang="en-US" altLang="en-US" sz="1200">
                <a:solidFill>
                  <a:srgbClr val="404040"/>
                </a:solidFill>
              </a:rPr>
              <a:pPr/>
              <a:t>3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Subtitle 1"/>
          <p:cNvSpPr txBox="1">
            <a:spLocks/>
          </p:cNvSpPr>
          <p:nvPr/>
        </p:nvSpPr>
        <p:spPr bwMode="auto">
          <a:xfrm>
            <a:off x="1371600" y="3971925"/>
            <a:ext cx="6400800" cy="2322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charset="0"/>
              <a:buNone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Enhancing The Efficacy Of </a:t>
            </a:r>
          </a:p>
          <a:p>
            <a:pPr algn="ctr">
              <a:buFont typeface="Wingdings" charset="0"/>
              <a:buNone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Cancer Immunotherapy</a:t>
            </a:r>
          </a:p>
          <a:p>
            <a:pPr algn="ctr">
              <a:buFont typeface="Wingdings" charset="0"/>
              <a:buNone/>
              <a:defRPr/>
            </a:pPr>
            <a:endParaRPr lang="en-US" sz="2800" dirty="0" smtClean="0">
              <a:solidFill>
                <a:schemeClr val="bg1"/>
              </a:solidFill>
            </a:endParaRPr>
          </a:p>
          <a:p>
            <a:pPr algn="ctr">
              <a:buFont typeface="Wingdings" charset="0"/>
              <a:buNone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Non-Confidential Overview</a:t>
            </a:r>
            <a:endParaRPr lang="en-US" dirty="0" smtClean="0">
              <a:solidFill>
                <a:schemeClr val="bg1"/>
              </a:solidFill>
            </a:endParaRPr>
          </a:p>
          <a:p>
            <a:pPr algn="ctr">
              <a:buFont typeface="Wingdings" charset="0"/>
              <a:buNone/>
              <a:defRPr/>
            </a:pPr>
            <a:r>
              <a:rPr lang="en-US" sz="2600" dirty="0" smtClean="0">
                <a:solidFill>
                  <a:schemeClr val="bg1"/>
                </a:solidFill>
              </a:rPr>
              <a:t>January 2016</a:t>
            </a:r>
          </a:p>
          <a:p>
            <a:pPr>
              <a:buFont typeface="Wingdings" charset="0"/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2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2088"/>
            <a:ext cx="8229600" cy="4608512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Corporate Overview</a:t>
            </a:r>
          </a:p>
          <a:p>
            <a:pPr lvl="1">
              <a:defRPr/>
            </a:pPr>
            <a:r>
              <a:rPr lang="en-US" dirty="0" smtClean="0"/>
              <a:t>Executive Summary, Leadership</a:t>
            </a:r>
          </a:p>
          <a:p>
            <a:pPr>
              <a:defRPr/>
            </a:pPr>
            <a:r>
              <a:rPr lang="en-US" dirty="0" smtClean="0"/>
              <a:t>Cancer Immunotherapy</a:t>
            </a:r>
          </a:p>
          <a:p>
            <a:pPr lvl="1">
              <a:defRPr/>
            </a:pPr>
            <a:r>
              <a:rPr lang="en-US" dirty="0" smtClean="0"/>
              <a:t>Unmet Need, Checkpoint Inhibitors</a:t>
            </a:r>
          </a:p>
          <a:p>
            <a:pPr>
              <a:defRPr/>
            </a:pPr>
            <a:r>
              <a:rPr lang="en-US" dirty="0" smtClean="0"/>
              <a:t>Scientific Rationale</a:t>
            </a:r>
          </a:p>
          <a:p>
            <a:pPr lvl="1">
              <a:defRPr/>
            </a:pPr>
            <a:r>
              <a:rPr lang="en-US" smtClean="0"/>
              <a:t>Toll-Like </a:t>
            </a:r>
            <a:r>
              <a:rPr lang="en-US" dirty="0" smtClean="0"/>
              <a:t>Receptors and </a:t>
            </a:r>
            <a:r>
              <a:rPr lang="en-US" dirty="0" err="1" smtClean="0"/>
              <a:t>CpGs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Checkmate Approach</a:t>
            </a:r>
          </a:p>
          <a:p>
            <a:pPr lvl="1">
              <a:defRPr/>
            </a:pPr>
            <a:r>
              <a:rPr lang="en-US" dirty="0" smtClean="0"/>
              <a:t>CMP-001, Path to POC</a:t>
            </a:r>
          </a:p>
          <a:p>
            <a:pPr>
              <a:defRPr/>
            </a:pPr>
            <a:r>
              <a:rPr lang="en-US" dirty="0" smtClean="0"/>
              <a:t>Summary</a:t>
            </a:r>
          </a:p>
          <a:p>
            <a:pPr>
              <a:defRPr/>
            </a:pPr>
            <a:endParaRPr lang="en-US" dirty="0"/>
          </a:p>
          <a:p>
            <a:pPr marL="457200" lvl="1" indent="0">
              <a:buFont typeface="Wingdings" charset="2"/>
              <a:buNone/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FE40695-2517-904D-BB7F-D5098CA53D4A}" type="slidenum">
              <a:rPr lang="en-US" altLang="en-US" sz="1200">
                <a:solidFill>
                  <a:srgbClr val="404040"/>
                </a:solidFill>
              </a:rPr>
              <a:pPr/>
              <a:t>4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ea typeface="ＭＳ Ｐゴシック" charset="-128"/>
              </a:rPr>
              <a:t>Checkmate: Executive Summary </a:t>
            </a:r>
          </a:p>
        </p:txBody>
      </p:sp>
      <p:sp>
        <p:nvSpPr>
          <p:cNvPr id="16386" name="Content Placeholder 6"/>
          <p:cNvSpPr>
            <a:spLocks noGrp="1"/>
          </p:cNvSpPr>
          <p:nvPr>
            <p:ph idx="1"/>
          </p:nvPr>
        </p:nvSpPr>
        <p:spPr>
          <a:xfrm>
            <a:off x="457200" y="1231900"/>
            <a:ext cx="8229600" cy="5019675"/>
          </a:xfrm>
        </p:spPr>
        <p:txBody>
          <a:bodyPr/>
          <a:lstStyle/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Mission:</a:t>
            </a:r>
            <a:r>
              <a:rPr lang="en-US" altLang="en-US" sz="2000" i="1">
                <a:solidFill>
                  <a:srgbClr val="A17A31"/>
                </a:solidFill>
                <a:ea typeface="ＭＳ Ｐゴシック" charset="-128"/>
              </a:rPr>
              <a:t> </a:t>
            </a:r>
            <a:r>
              <a:rPr lang="en-US" altLang="en-US" sz="2000">
                <a:ea typeface="ＭＳ Ｐゴシック" charset="-128"/>
              </a:rPr>
              <a:t>Increase efficacy of cancer immunotherapy </a:t>
            </a: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Thesis: </a:t>
            </a:r>
            <a:r>
              <a:rPr lang="en-US" altLang="en-US" sz="2000">
                <a:ea typeface="ＭＳ Ｐゴシック" charset="-128"/>
              </a:rPr>
              <a:t>Increase response rate and duration to anti-PD-1/PD-L1 through converting non-responder “cold” tumors to “hot” tumors with a TLR9 agonist </a:t>
            </a: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Company: </a:t>
            </a:r>
            <a:r>
              <a:rPr lang="en-US" altLang="en-US" sz="2000">
                <a:ea typeface="ＭＳ Ｐゴシック" charset="-128"/>
              </a:rPr>
              <a:t>Virtual company formed in 2015, experienced team</a:t>
            </a:r>
            <a:endParaRPr lang="en-US" altLang="en-US" sz="2000" b="1" i="1">
              <a:solidFill>
                <a:srgbClr val="000090"/>
              </a:solidFill>
              <a:ea typeface="ＭＳ Ｐゴシック" charset="-128"/>
            </a:endParaRP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Lead Program: </a:t>
            </a:r>
            <a:r>
              <a:rPr lang="en-US" altLang="en-US" sz="2000">
                <a:solidFill>
                  <a:srgbClr val="000000"/>
                </a:solidFill>
                <a:ea typeface="ＭＳ Ｐゴシック" charset="-128"/>
              </a:rPr>
              <a:t>CMP-001 is best-in-class CpG DNA/Toll-like receptor 9 (TLR9) agonist; has shown human safety, Th1 activity, in &gt;700 subjects</a:t>
            </a:r>
            <a:r>
              <a:rPr lang="en-US" altLang="en-US" sz="2000" i="1">
                <a:solidFill>
                  <a:srgbClr val="000000"/>
                </a:solidFill>
                <a:ea typeface="ＭＳ Ｐゴシック" charset="-128"/>
              </a:rPr>
              <a:t>; </a:t>
            </a:r>
            <a:r>
              <a:rPr lang="en-US" altLang="en-US" sz="2000">
                <a:solidFill>
                  <a:srgbClr val="000000"/>
                </a:solidFill>
                <a:ea typeface="ＭＳ Ｐゴシック" charset="-128"/>
              </a:rPr>
              <a:t>expect</a:t>
            </a:r>
            <a:r>
              <a:rPr lang="en-US" altLang="en-US" sz="2000" i="1">
                <a:solidFill>
                  <a:srgbClr val="000000"/>
                </a:solidFill>
                <a:ea typeface="ＭＳ Ｐゴシック" charset="-128"/>
              </a:rPr>
              <a:t> </a:t>
            </a:r>
            <a:r>
              <a:rPr lang="en-US" altLang="en-US" sz="2000">
                <a:ea typeface="ＭＳ Ｐゴシック" charset="-128"/>
              </a:rPr>
              <a:t>phase 1b melanoma POC data during 2016 </a:t>
            </a: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Funding</a:t>
            </a:r>
            <a:r>
              <a:rPr lang="en-US" altLang="en-US" sz="2000" i="1">
                <a:solidFill>
                  <a:srgbClr val="A17A31"/>
                </a:solidFill>
                <a:ea typeface="ＭＳ Ｐゴシック" charset="-128"/>
              </a:rPr>
              <a:t>: </a:t>
            </a:r>
            <a:r>
              <a:rPr lang="en-US" altLang="en-US" sz="2000">
                <a:ea typeface="ＭＳ Ｐゴシック" charset="-128"/>
              </a:rPr>
              <a:t>Secured $20M Series A (Sofinnova, venBio) in August 2015</a:t>
            </a: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Patents: </a:t>
            </a:r>
            <a:r>
              <a:rPr lang="en-US" altLang="en-US" sz="2000">
                <a:ea typeface="ＭＳ Ｐゴシック" charset="-128"/>
              </a:rPr>
              <a:t>Issued IP on lead program; broad IP filed on novel combinations (CpG + checkpoint inhibitors), various CpG designs </a:t>
            </a:r>
          </a:p>
          <a:p>
            <a:r>
              <a:rPr lang="en-US" altLang="en-US" sz="2000" b="1" i="1">
                <a:solidFill>
                  <a:srgbClr val="A17A31"/>
                </a:solidFill>
                <a:ea typeface="ＭＳ Ｐゴシック" charset="-128"/>
              </a:rPr>
              <a:t>Opportunity: </a:t>
            </a:r>
            <a:r>
              <a:rPr lang="en-US" altLang="en-US" sz="2000">
                <a:ea typeface="ＭＳ Ｐゴシック" charset="-128"/>
              </a:rPr>
              <a:t>CMP-001 combo with checkpoint inhibitors across oncology, 2</a:t>
            </a:r>
            <a:r>
              <a:rPr lang="en-US" altLang="en-US" sz="2000" baseline="30000">
                <a:ea typeface="ＭＳ Ｐゴシック" charset="-128"/>
              </a:rPr>
              <a:t>nd</a:t>
            </a:r>
            <a:r>
              <a:rPr lang="en-US" altLang="en-US" sz="2000">
                <a:ea typeface="ＭＳ Ｐゴシック" charset="-128"/>
              </a:rPr>
              <a:t> generation CpGs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EDF3FAC4-0CF6-794F-B994-6D1B3B9487BB}" type="slidenum">
              <a:rPr lang="en-US" altLang="en-US" sz="1200">
                <a:solidFill>
                  <a:srgbClr val="404040"/>
                </a:solidFill>
              </a:rPr>
              <a:pPr/>
              <a:t>5</a:t>
            </a:fld>
            <a:endParaRPr lang="en-US" altLang="en-US" sz="120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1071562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Experienced Leadership Team and Board</a:t>
            </a:r>
            <a:endParaRPr lang="en-US" altLang="en-US" i="1">
              <a:ea typeface="ＭＳ Ｐゴシック" charset="-128"/>
            </a:endParaRPr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4294967295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09C2989-8812-934E-B948-85D4E8AC1DC1}" type="slidenum">
              <a:rPr lang="en-US" altLang="en-US" sz="1200">
                <a:solidFill>
                  <a:srgbClr val="404040"/>
                </a:solidFill>
              </a:rPr>
              <a:pPr/>
              <a:t>6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6400" y="1398588"/>
          <a:ext cx="8521700" cy="3416304"/>
        </p:xfrm>
        <a:graphic>
          <a:graphicData uri="http://schemas.openxmlformats.org/drawingml/2006/table">
            <a:tbl>
              <a:tblPr/>
              <a:tblGrid>
                <a:gridCol w="2368550"/>
                <a:gridCol w="2408238"/>
                <a:gridCol w="3744912"/>
              </a:tblGrid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Art Krieg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CEO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Bill Slichenmyer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Clinical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Chuck Abdalian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CFO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Cindy Berman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Preclin. Safety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Norm Greenberg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SVP Transl. Med.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Frank Hennecke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EVP Drug Devt.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Ramani Varanasi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CBO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7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Chuck Yon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-128"/>
                        </a:rPr>
                        <a:t>GC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BACC6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7450" name="Picture 13" descr="pfizer_rgb_po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3" y="1416050"/>
            <a:ext cx="6572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1" name="Picture 13" descr="pfizer_rgb_po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13" y="3111500"/>
            <a:ext cx="6572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2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1416050"/>
            <a:ext cx="893762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3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2289175"/>
            <a:ext cx="893762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4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2744788"/>
            <a:ext cx="89376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5" name="Picture 5" descr="Coley_Logo_RGBcolor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63" y="4421188"/>
            <a:ext cx="893762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6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25" y="2271713"/>
            <a:ext cx="879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7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70" b="-20001"/>
          <a:stretch>
            <a:fillRect/>
          </a:stretch>
        </p:blipFill>
        <p:spPr bwMode="auto">
          <a:xfrm>
            <a:off x="6769100" y="2701925"/>
            <a:ext cx="111601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8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3111500"/>
            <a:ext cx="1123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9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3" y="3608388"/>
            <a:ext cx="104298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0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7" r="-37427"/>
          <a:stretch>
            <a:fillRect/>
          </a:stretch>
        </p:blipFill>
        <p:spPr bwMode="auto">
          <a:xfrm>
            <a:off x="7721600" y="1327150"/>
            <a:ext cx="14605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1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63" y="3983038"/>
            <a:ext cx="1130300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2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40062" b="38840"/>
          <a:stretch>
            <a:fillRect/>
          </a:stretch>
        </p:blipFill>
        <p:spPr bwMode="auto">
          <a:xfrm>
            <a:off x="6604000" y="3990975"/>
            <a:ext cx="12874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3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3111500"/>
            <a:ext cx="660400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4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157413"/>
            <a:ext cx="9779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5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4" r="-37811"/>
          <a:stretch>
            <a:fillRect/>
          </a:stretch>
        </p:blipFill>
        <p:spPr bwMode="auto">
          <a:xfrm>
            <a:off x="7915275" y="3905250"/>
            <a:ext cx="146367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6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8840"/>
          <a:stretch>
            <a:fillRect/>
          </a:stretch>
        </p:blipFill>
        <p:spPr bwMode="auto">
          <a:xfrm>
            <a:off x="6983413" y="4406900"/>
            <a:ext cx="966787" cy="39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7" name="Picture 13" descr="pfizer_rgb_pos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1822450"/>
            <a:ext cx="6572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8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16100"/>
            <a:ext cx="7842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69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1851025"/>
            <a:ext cx="1881188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7" name="Table 26"/>
          <p:cNvGraphicFramePr>
            <a:graphicFrameLocks noGrp="1"/>
          </p:cNvGraphicFramePr>
          <p:nvPr/>
        </p:nvGraphicFramePr>
        <p:xfrm>
          <a:off x="406400" y="5027613"/>
          <a:ext cx="8521700" cy="85407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368609"/>
                <a:gridCol w="2408307"/>
                <a:gridCol w="3744784"/>
              </a:tblGrid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Mike Powell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Chairman</a:t>
                      </a:r>
                      <a:r>
                        <a:rPr lang="en-US" sz="2000" b="1" baseline="0" dirty="0" smtClean="0"/>
                        <a:t> (Board)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General</a:t>
                      </a:r>
                      <a:r>
                        <a:rPr lang="en-US" sz="2000" b="1" baseline="0" dirty="0" smtClean="0"/>
                        <a:t> Partner, </a:t>
                      </a:r>
                      <a:r>
                        <a:rPr lang="en-US" sz="2000" b="1" dirty="0" err="1" smtClean="0"/>
                        <a:t>Sofinnova</a:t>
                      </a:r>
                      <a:endParaRPr lang="en-US" sz="2000" b="1" dirty="0"/>
                    </a:p>
                  </a:txBody>
                  <a:tcPr/>
                </a:tc>
              </a:tr>
              <a:tr h="42703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Corey Goodman 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Director</a:t>
                      </a:r>
                      <a:r>
                        <a:rPr lang="en-US" sz="2000" b="1" baseline="0" dirty="0" smtClean="0"/>
                        <a:t> (Board)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Partner, </a:t>
                      </a:r>
                      <a:r>
                        <a:rPr lang="en-US" sz="2000" b="1" dirty="0" err="1" smtClean="0"/>
                        <a:t>venBio</a:t>
                      </a:r>
                      <a:endParaRPr lang="en-US" sz="2000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The Evolution of Cancer Immunotherapy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>
          <a:xfrm>
            <a:off x="482600" y="1206500"/>
            <a:ext cx="8229600" cy="4914900"/>
          </a:xfrm>
        </p:spPr>
        <p:txBody>
          <a:bodyPr/>
          <a:lstStyle/>
          <a:p>
            <a:r>
              <a:rPr lang="en-US" altLang="en-US" sz="1900">
                <a:ea typeface="ＭＳ Ｐゴシック" charset="-128"/>
              </a:rPr>
              <a:t>1890’s – Coley’s toxin (bacterial extracts, now known to be immune stimulatory; worked initially, but unreliable, no QC)</a:t>
            </a:r>
          </a:p>
          <a:p>
            <a:r>
              <a:rPr lang="en-US" altLang="en-US" sz="1900">
                <a:ea typeface="ＭＳ Ｐゴシック" charset="-128"/>
              </a:rPr>
              <a:t>1970’s to 1980’s – nonspecific immune activators (failed)</a:t>
            </a:r>
          </a:p>
          <a:p>
            <a:r>
              <a:rPr lang="en-US" altLang="en-US" sz="1900">
                <a:ea typeface="ＭＳ Ｐゴシック" charset="-128"/>
              </a:rPr>
              <a:t>1990’s – induce anti-tumor T cells (IL-2, cancer vaccines; almost always failed)</a:t>
            </a:r>
          </a:p>
          <a:p>
            <a:r>
              <a:rPr lang="en-US" altLang="en-US" sz="1900">
                <a:ea typeface="ＭＳ Ｐゴシック" charset="-128"/>
              </a:rPr>
              <a:t>2000’s – deliver large numbers of ex vivo-activated T cells (e.g., CAR-T; sometimes works, but toxic, complex, and very expensive)</a:t>
            </a:r>
          </a:p>
          <a:p>
            <a:r>
              <a:rPr lang="en-US" altLang="en-US" sz="1900">
                <a:ea typeface="ＭＳ Ｐゴシック" charset="-128"/>
              </a:rPr>
              <a:t>mid 2000’s – fundamental strategic shift from activating immunity to taking off the immune brakes: start of the era of checkpoint inhibition </a:t>
            </a:r>
          </a:p>
          <a:p>
            <a:r>
              <a:rPr lang="en-US" altLang="en-US" sz="1900">
                <a:ea typeface="ＭＳ Ｐゴシック" charset="-128"/>
              </a:rPr>
              <a:t>2011 – first checkpoint inhibitor approved: ipilimumab (Yervoy; anti-CTLA-4; quite toxic, but ~20% of advanced cancer patients respond)</a:t>
            </a:r>
          </a:p>
          <a:p>
            <a:r>
              <a:rPr lang="en-US" altLang="en-US" sz="1900">
                <a:ea typeface="ＭＳ Ｐゴシック" charset="-128"/>
              </a:rPr>
              <a:t>2014 – two anti-PD-1 checkpoint inhibitors approved (Opdivo, Keytruda); much safer than ipi, but still only ~20% response rate in most cancers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B130C6AC-AEEF-0B4C-84A5-D22B8E969718}" type="slidenum">
              <a:rPr lang="en-US" altLang="en-US" sz="1200">
                <a:solidFill>
                  <a:srgbClr val="404040"/>
                </a:solidFill>
              </a:rPr>
              <a:pPr/>
              <a:t>7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18436" name="TextBox 1"/>
          <p:cNvSpPr txBox="1">
            <a:spLocks noChangeArrowheads="1"/>
          </p:cNvSpPr>
          <p:nvPr/>
        </p:nvSpPr>
        <p:spPr bwMode="auto">
          <a:xfrm>
            <a:off x="1016000" y="5524500"/>
            <a:ext cx="7316788" cy="430213"/>
          </a:xfrm>
          <a:prstGeom prst="rect">
            <a:avLst/>
          </a:prstGeom>
          <a:solidFill>
            <a:srgbClr val="A38A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200" b="1">
                <a:solidFill>
                  <a:schemeClr val="bg1"/>
                </a:solidFill>
              </a:rPr>
              <a:t>Current challenge: How to improve ORR to anti-PD1?</a:t>
            </a:r>
          </a:p>
        </p:txBody>
      </p:sp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10363200" y="48387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30213" y="228600"/>
            <a:ext cx="8396287" cy="1068388"/>
          </a:xfrm>
        </p:spPr>
        <p:txBody>
          <a:bodyPr/>
          <a:lstStyle/>
          <a:p>
            <a:r>
              <a:rPr lang="en-US" altLang="en-US" sz="2900">
                <a:ea typeface="ＭＳ Ｐゴシック" charset="-128"/>
              </a:rPr>
              <a:t>Anti-PD-1 Works Great In “Hot” Tumors With TIL  </a:t>
            </a:r>
            <a:br>
              <a:rPr lang="en-US" altLang="en-US" sz="2900">
                <a:ea typeface="ＭＳ Ｐゴシック" charset="-128"/>
              </a:rPr>
            </a:br>
            <a:r>
              <a:rPr lang="en-US" altLang="en-US" sz="2400" i="1">
                <a:ea typeface="ＭＳ Ｐゴシック" charset="-128"/>
              </a:rPr>
              <a:t>How to convert the other ~80% of patients to responders?</a:t>
            </a:r>
            <a:endParaRPr lang="en-US" altLang="en-US" sz="2400">
              <a:ea typeface="ＭＳ Ｐゴシック" charset="-128"/>
            </a:endParaRPr>
          </a:p>
        </p:txBody>
      </p:sp>
      <p:sp>
        <p:nvSpPr>
          <p:cNvPr id="19458" name="Content Placeholder 3"/>
          <p:cNvSpPr>
            <a:spLocks noGrp="1"/>
          </p:cNvSpPr>
          <p:nvPr>
            <p:ph idx="1"/>
          </p:nvPr>
        </p:nvSpPr>
        <p:spPr>
          <a:xfrm>
            <a:off x="533400" y="4622800"/>
            <a:ext cx="8128000" cy="1549400"/>
          </a:xfrm>
          <a:solidFill>
            <a:srgbClr val="A38A11"/>
          </a:solidFill>
        </p:spPr>
        <p:txBody>
          <a:bodyPr/>
          <a:lstStyle/>
          <a:p>
            <a:pPr marL="0" indent="0">
              <a:spcBef>
                <a:spcPct val="0"/>
              </a:spcBef>
              <a:buFont typeface="Wingdings" charset="2"/>
              <a:buNone/>
            </a:pPr>
            <a:r>
              <a:rPr lang="en-US" altLang="en-US" sz="2000" b="1">
                <a:solidFill>
                  <a:srgbClr val="FFFFFF"/>
                </a:solidFill>
                <a:ea typeface="ＭＳ Ｐゴシック" charset="-128"/>
              </a:rPr>
              <a:t>Anti-PD-1 simply “releases the brakes” on the immune system</a:t>
            </a:r>
          </a:p>
          <a:p>
            <a:pPr marL="0" lvl="1" indent="457200">
              <a:spcBef>
                <a:spcPct val="0"/>
              </a:spcBef>
            </a:pPr>
            <a:r>
              <a:rPr lang="en-US" altLang="en-US" sz="1800">
                <a:solidFill>
                  <a:srgbClr val="FFFFFF"/>
                </a:solidFill>
                <a:ea typeface="ＭＳ Ｐゴシック" charset="-128"/>
              </a:rPr>
              <a:t>Strong scientific rationale to combine anti-PD-1 with an immune activator, </a:t>
            </a:r>
            <a:r>
              <a:rPr lang="en-US" altLang="en-US" sz="1800" b="1">
                <a:solidFill>
                  <a:srgbClr val="FFFFFF"/>
                </a:solidFill>
                <a:ea typeface="ＭＳ Ｐゴシック" charset="-128"/>
              </a:rPr>
              <a:t>	but which one would be best?</a:t>
            </a:r>
          </a:p>
          <a:p>
            <a:pPr marL="0" lvl="1" indent="457200">
              <a:spcBef>
                <a:spcPct val="0"/>
              </a:spcBef>
            </a:pPr>
            <a:r>
              <a:rPr lang="en-US" altLang="en-US" sz="1800">
                <a:solidFill>
                  <a:srgbClr val="FFFFFF"/>
                </a:solidFill>
                <a:ea typeface="ＭＳ Ｐゴシック" charset="-128"/>
              </a:rPr>
              <a:t>Most effective PD-1 combo should be with a strong CTL inducer</a:t>
            </a:r>
          </a:p>
          <a:p>
            <a:pPr marL="0" lvl="1" indent="457200">
              <a:spcBef>
                <a:spcPct val="0"/>
              </a:spcBef>
            </a:pPr>
            <a:r>
              <a:rPr lang="en-US" altLang="en-US" sz="1800">
                <a:solidFill>
                  <a:srgbClr val="FFFFFF"/>
                </a:solidFill>
                <a:ea typeface="ＭＳ Ｐゴシック" charset="-128"/>
              </a:rPr>
              <a:t>TLR9 agonists are the strongest known CTL inducers in humans </a:t>
            </a:r>
          </a:p>
          <a:p>
            <a:pPr marL="0" indent="0">
              <a:spcBef>
                <a:spcPct val="0"/>
              </a:spcBef>
            </a:pPr>
            <a:endParaRPr lang="en-US" altLang="en-US" sz="200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0"/>
          </p:nvPr>
        </p:nvSpPr>
        <p:spPr bwMode="auto">
          <a:xfrm>
            <a:off x="3124200" y="6356350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fld id="{6D6E793A-E22B-3A46-A670-69D095E7BB34}" type="slidenum">
              <a:rPr lang="en-US" altLang="en-US" sz="1200">
                <a:solidFill>
                  <a:srgbClr val="404040"/>
                </a:solidFill>
              </a:rPr>
              <a:pPr algn="ctr"/>
              <a:t>8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pic>
        <p:nvPicPr>
          <p:cNvPr id="1946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322388"/>
            <a:ext cx="7200900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2"/>
          <p:cNvSpPr txBox="1">
            <a:spLocks noChangeArrowheads="1"/>
          </p:cNvSpPr>
          <p:nvPr/>
        </p:nvSpPr>
        <p:spPr bwMode="auto">
          <a:xfrm>
            <a:off x="6502400" y="6313488"/>
            <a:ext cx="1681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Ribas, NEJM 2015</a:t>
            </a:r>
          </a:p>
        </p:txBody>
      </p:sp>
      <p:sp>
        <p:nvSpPr>
          <p:cNvPr id="19462" name="TextBox 2"/>
          <p:cNvSpPr txBox="1">
            <a:spLocks noChangeArrowheads="1"/>
          </p:cNvSpPr>
          <p:nvPr/>
        </p:nvSpPr>
        <p:spPr bwMode="auto">
          <a:xfrm>
            <a:off x="533400" y="36258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C7C8E7F-36DC-6A4C-9F39-D8BE4C4AE01E}" type="slidenum">
              <a:rPr lang="en-US" altLang="en-US" sz="1200">
                <a:solidFill>
                  <a:srgbClr val="404040"/>
                </a:solidFill>
              </a:rPr>
              <a:pPr/>
              <a:t>9</a:t>
            </a:fld>
            <a:endParaRPr lang="en-US" altLang="en-US" sz="1200">
              <a:solidFill>
                <a:srgbClr val="404040"/>
              </a:solidFill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31875" y="274638"/>
            <a:ext cx="7489825" cy="982662"/>
          </a:xfrm>
        </p:spPr>
        <p:txBody>
          <a:bodyPr/>
          <a:lstStyle/>
          <a:p>
            <a:r>
              <a:rPr lang="de-DE" altLang="en-US" sz="2800">
                <a:ea typeface="ＭＳ Ｐゴシック" charset="-128"/>
              </a:rPr>
              <a:t>Toll-Like Receptors (TLR) Recognize Pathogen-Expressed Molecules</a:t>
            </a:r>
            <a:endParaRPr lang="en-US" altLang="en-US" sz="2800">
              <a:ea typeface="ＭＳ Ｐゴシック" charset="-128"/>
            </a:endParaRPr>
          </a:p>
        </p:txBody>
      </p:sp>
      <p:sp>
        <p:nvSpPr>
          <p:cNvPr id="20483" name="Rectangle 3"/>
          <p:cNvSpPr>
            <a:spLocks noChangeAspect="1" noChangeArrowheads="1"/>
          </p:cNvSpPr>
          <p:nvPr/>
        </p:nvSpPr>
        <p:spPr bwMode="auto">
          <a:xfrm>
            <a:off x="5122863" y="5126038"/>
            <a:ext cx="14224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b="1"/>
              <a:t>CpG DNA</a:t>
            </a:r>
          </a:p>
          <a:p>
            <a:pPr algn="ctr"/>
            <a:r>
              <a:rPr lang="en-US" altLang="en-US" sz="1600" b="1"/>
              <a:t>(bacterial and viral DNA)</a:t>
            </a:r>
            <a:endParaRPr lang="en-US" altLang="en-US" sz="1600"/>
          </a:p>
        </p:txBody>
      </p:sp>
      <p:sp>
        <p:nvSpPr>
          <p:cNvPr id="20484" name="Rectangle 4"/>
          <p:cNvSpPr>
            <a:spLocks noChangeAspect="1" noChangeArrowheads="1"/>
          </p:cNvSpPr>
          <p:nvPr/>
        </p:nvSpPr>
        <p:spPr bwMode="auto">
          <a:xfrm>
            <a:off x="266700" y="1508125"/>
            <a:ext cx="207010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5000"/>
              </a:lnSpc>
              <a:spcBef>
                <a:spcPct val="50000"/>
              </a:spcBef>
            </a:pPr>
            <a:r>
              <a:rPr lang="de-DE" altLang="en-US" sz="1600" b="1"/>
              <a:t>Bacterial lipopeptides</a:t>
            </a:r>
          </a:p>
          <a:p>
            <a:pPr algn="ctr">
              <a:spcBef>
                <a:spcPct val="50000"/>
              </a:spcBef>
            </a:pPr>
            <a:r>
              <a:rPr lang="de-DE" altLang="en-US" sz="1600" b="1"/>
              <a:t>GPI-anchored proteins (parasites)</a:t>
            </a:r>
            <a:endParaRPr lang="en-US" altLang="en-US" sz="1600"/>
          </a:p>
        </p:txBody>
      </p:sp>
      <p:sp>
        <p:nvSpPr>
          <p:cNvPr id="463877" name="Arc 5"/>
          <p:cNvSpPr>
            <a:spLocks/>
          </p:cNvSpPr>
          <p:nvPr/>
        </p:nvSpPr>
        <p:spPr bwMode="auto">
          <a:xfrm flipH="1">
            <a:off x="1812925" y="4240213"/>
            <a:ext cx="4927600" cy="1905000"/>
          </a:xfrm>
          <a:custGeom>
            <a:avLst/>
            <a:gdLst>
              <a:gd name="T0" fmla="*/ 77882543 w 43200"/>
              <a:gd name="T1" fmla="*/ 99357290 h 36525"/>
              <a:gd name="T2" fmla="*/ 484300383 w 43200"/>
              <a:gd name="T3" fmla="*/ 99332828 h 36525"/>
              <a:gd name="T4" fmla="*/ 281032891 w 43200"/>
              <a:gd name="T5" fmla="*/ 58757502 h 3652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36525" fill="none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</a:path>
              <a:path w="43200" h="36525" stroke="0" extrusionOk="0">
                <a:moveTo>
                  <a:pt x="5985" y="36525"/>
                </a:moveTo>
                <a:cubicBezTo>
                  <a:pt x="2144" y="32505"/>
                  <a:pt x="0" y="27160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7155"/>
                  <a:pt x="41059" y="32497"/>
                  <a:pt x="37222" y="36515"/>
                </a:cubicBezTo>
                <a:lnTo>
                  <a:pt x="21600" y="21600"/>
                </a:lnTo>
                <a:lnTo>
                  <a:pt x="5985" y="36525"/>
                </a:lnTo>
                <a:close/>
              </a:path>
            </a:pathLst>
          </a:cu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463878" name="Arc 6"/>
          <p:cNvSpPr>
            <a:spLocks/>
          </p:cNvSpPr>
          <p:nvPr/>
        </p:nvSpPr>
        <p:spPr bwMode="ltGray">
          <a:xfrm flipH="1">
            <a:off x="509588" y="2919413"/>
            <a:ext cx="7861300" cy="1173162"/>
          </a:xfrm>
          <a:custGeom>
            <a:avLst/>
            <a:gdLst>
              <a:gd name="T0" fmla="*/ 596634 w 43178"/>
              <a:gd name="T1" fmla="*/ 61226437 h 22479"/>
              <a:gd name="T2" fmla="*/ 1431285323 w 43178"/>
              <a:gd name="T3" fmla="*/ 56173944 h 22479"/>
              <a:gd name="T4" fmla="*/ 716007342 w 43178"/>
              <a:gd name="T5" fmla="*/ 58832308 h 2247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178" h="22479" fill="none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</a:path>
              <a:path w="43178" h="22479" stroke="0" extrusionOk="0">
                <a:moveTo>
                  <a:pt x="17" y="22479"/>
                </a:moveTo>
                <a:cubicBezTo>
                  <a:pt x="5" y="22186"/>
                  <a:pt x="0" y="21893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149" y="0"/>
                  <a:pt x="42656" y="9085"/>
                  <a:pt x="43177" y="20624"/>
                </a:cubicBezTo>
                <a:lnTo>
                  <a:pt x="21600" y="21600"/>
                </a:lnTo>
                <a:lnTo>
                  <a:pt x="17" y="22479"/>
                </a:lnTo>
                <a:close/>
              </a:path>
            </a:pathLst>
          </a:custGeom>
          <a:noFill/>
          <a:ln w="762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grpSp>
        <p:nvGrpSpPr>
          <p:cNvPr id="20487" name="Group 7"/>
          <p:cNvGrpSpPr>
            <a:grpSpLocks/>
          </p:cNvGrpSpPr>
          <p:nvPr/>
        </p:nvGrpSpPr>
        <p:grpSpPr bwMode="auto">
          <a:xfrm>
            <a:off x="3902075" y="3740150"/>
            <a:ext cx="236538" cy="1150938"/>
            <a:chOff x="1536" y="2760"/>
            <a:chExt cx="152" cy="800"/>
          </a:xfrm>
        </p:grpSpPr>
        <p:sp>
          <p:nvSpPr>
            <p:cNvPr id="20526" name="AutoShape 8"/>
            <p:cNvSpPr>
              <a:spLocks noChangeArrowheads="1"/>
            </p:cNvSpPr>
            <p:nvPr/>
          </p:nvSpPr>
          <p:spPr bwMode="ltGray">
            <a:xfrm>
              <a:off x="1536" y="2760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FF"/>
            </a:solidFill>
            <a:ln w="9525">
              <a:solidFill>
                <a:srgbClr val="00FF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27" name="Rectangle 9"/>
            <p:cNvSpPr>
              <a:spLocks noChangeAspect="1" noChangeArrowheads="1"/>
            </p:cNvSpPr>
            <p:nvPr/>
          </p:nvSpPr>
          <p:spPr bwMode="ltGray">
            <a:xfrm>
              <a:off x="1573" y="328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7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488" name="Rectangle 10"/>
          <p:cNvSpPr>
            <a:spLocks noChangeAspect="1" noChangeArrowheads="1"/>
          </p:cNvSpPr>
          <p:nvPr/>
        </p:nvSpPr>
        <p:spPr bwMode="ltGray">
          <a:xfrm>
            <a:off x="1360488" y="3575050"/>
            <a:ext cx="117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b="1">
                <a:solidFill>
                  <a:srgbClr val="FFFFFF"/>
                </a:solidFill>
              </a:rPr>
              <a:t>2</a:t>
            </a:r>
            <a:endParaRPr lang="en-US" altLang="en-US">
              <a:solidFill>
                <a:srgbClr val="FFFFFF"/>
              </a:solidFill>
            </a:endParaRPr>
          </a:p>
        </p:txBody>
      </p:sp>
      <p:grpSp>
        <p:nvGrpSpPr>
          <p:cNvPr id="20489" name="Group 11"/>
          <p:cNvGrpSpPr>
            <a:grpSpLocks/>
          </p:cNvGrpSpPr>
          <p:nvPr/>
        </p:nvGrpSpPr>
        <p:grpSpPr bwMode="auto">
          <a:xfrm>
            <a:off x="1031875" y="2846388"/>
            <a:ext cx="538163" cy="1150937"/>
            <a:chOff x="650" y="1793"/>
            <a:chExt cx="339" cy="725"/>
          </a:xfrm>
        </p:grpSpPr>
        <p:sp>
          <p:nvSpPr>
            <p:cNvPr id="20522" name="AutoShape 12"/>
            <p:cNvSpPr>
              <a:spLocks noChangeArrowheads="1"/>
            </p:cNvSpPr>
            <p:nvPr/>
          </p:nvSpPr>
          <p:spPr bwMode="ltGray">
            <a:xfrm>
              <a:off x="65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23" name="Rectangle 13"/>
            <p:cNvSpPr>
              <a:spLocks noChangeAspect="1" noChangeArrowheads="1"/>
            </p:cNvSpPr>
            <p:nvPr/>
          </p:nvSpPr>
          <p:spPr bwMode="ltGray">
            <a:xfrm>
              <a:off x="682" y="2271"/>
              <a:ext cx="7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1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20524" name="AutoShape 14"/>
            <p:cNvSpPr>
              <a:spLocks noChangeArrowheads="1"/>
            </p:cNvSpPr>
            <p:nvPr/>
          </p:nvSpPr>
          <p:spPr bwMode="ltGray">
            <a:xfrm>
              <a:off x="820" y="1793"/>
              <a:ext cx="149" cy="725"/>
            </a:xfrm>
            <a:prstGeom prst="can">
              <a:avLst>
                <a:gd name="adj" fmla="val 121644"/>
              </a:avLst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25" name="Rectangle 15"/>
            <p:cNvSpPr>
              <a:spLocks noChangeArrowheads="1"/>
            </p:cNvSpPr>
            <p:nvPr/>
          </p:nvSpPr>
          <p:spPr bwMode="ltGray">
            <a:xfrm>
              <a:off x="799" y="2242"/>
              <a:ext cx="19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490" name="Group 16"/>
          <p:cNvGrpSpPr>
            <a:grpSpLocks/>
          </p:cNvGrpSpPr>
          <p:nvPr/>
        </p:nvGrpSpPr>
        <p:grpSpPr bwMode="auto">
          <a:xfrm>
            <a:off x="7546975" y="2765425"/>
            <a:ext cx="236538" cy="1150938"/>
            <a:chOff x="4872" y="1648"/>
            <a:chExt cx="152" cy="800"/>
          </a:xfrm>
        </p:grpSpPr>
        <p:sp>
          <p:nvSpPr>
            <p:cNvPr id="20520" name="AutoShape 17"/>
            <p:cNvSpPr>
              <a:spLocks noChangeArrowheads="1"/>
            </p:cNvSpPr>
            <p:nvPr/>
          </p:nvSpPr>
          <p:spPr bwMode="ltGray">
            <a:xfrm>
              <a:off x="4872" y="1648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D60093"/>
            </a:solidFill>
            <a:ln w="9525">
              <a:solidFill>
                <a:srgbClr val="D6009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21" name="Rectangle 18"/>
            <p:cNvSpPr>
              <a:spLocks noChangeAspect="1" noChangeArrowheads="1"/>
            </p:cNvSpPr>
            <p:nvPr/>
          </p:nvSpPr>
          <p:spPr bwMode="ltGray">
            <a:xfrm>
              <a:off x="4908" y="2171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rgbClr val="FFFFFF"/>
                  </a:solidFill>
                </a:rPr>
                <a:t>5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491" name="Group 19"/>
          <p:cNvGrpSpPr>
            <a:grpSpLocks/>
          </p:cNvGrpSpPr>
          <p:nvPr/>
        </p:nvGrpSpPr>
        <p:grpSpPr bwMode="auto">
          <a:xfrm>
            <a:off x="2225675" y="3948113"/>
            <a:ext cx="238125" cy="1150937"/>
            <a:chOff x="2504" y="2504"/>
            <a:chExt cx="152" cy="800"/>
          </a:xfrm>
        </p:grpSpPr>
        <p:sp>
          <p:nvSpPr>
            <p:cNvPr id="20518" name="AutoShape 20"/>
            <p:cNvSpPr>
              <a:spLocks noChangeArrowheads="1"/>
            </p:cNvSpPr>
            <p:nvPr/>
          </p:nvSpPr>
          <p:spPr bwMode="ltGray">
            <a:xfrm>
              <a:off x="2504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FF"/>
            </a:solidFill>
            <a:ln w="9525">
              <a:solidFill>
                <a:srgbClr val="CC00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19" name="Rectangle 21"/>
            <p:cNvSpPr>
              <a:spLocks noChangeAspect="1" noChangeArrowheads="1"/>
            </p:cNvSpPr>
            <p:nvPr/>
          </p:nvSpPr>
          <p:spPr bwMode="ltGray">
            <a:xfrm>
              <a:off x="2543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3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492" name="Group 22"/>
          <p:cNvGrpSpPr>
            <a:grpSpLocks/>
          </p:cNvGrpSpPr>
          <p:nvPr/>
        </p:nvGrpSpPr>
        <p:grpSpPr bwMode="auto">
          <a:xfrm>
            <a:off x="4564063" y="3740150"/>
            <a:ext cx="238125" cy="1150938"/>
            <a:chOff x="3016" y="2504"/>
            <a:chExt cx="152" cy="800"/>
          </a:xfrm>
        </p:grpSpPr>
        <p:sp>
          <p:nvSpPr>
            <p:cNvPr id="20516" name="AutoShape 23"/>
            <p:cNvSpPr>
              <a:spLocks noChangeArrowheads="1"/>
            </p:cNvSpPr>
            <p:nvPr/>
          </p:nvSpPr>
          <p:spPr bwMode="ltGray">
            <a:xfrm>
              <a:off x="3016" y="2504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3399FF"/>
            </a:solidFill>
            <a:ln w="9525">
              <a:solidFill>
                <a:srgbClr val="3399FF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17" name="Rectangle 24"/>
            <p:cNvSpPr>
              <a:spLocks noChangeAspect="1" noChangeArrowheads="1"/>
            </p:cNvSpPr>
            <p:nvPr/>
          </p:nvSpPr>
          <p:spPr bwMode="ltGray">
            <a:xfrm>
              <a:off x="3055" y="3027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8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493" name="Group 25"/>
          <p:cNvGrpSpPr>
            <a:grpSpLocks/>
          </p:cNvGrpSpPr>
          <p:nvPr/>
        </p:nvGrpSpPr>
        <p:grpSpPr bwMode="auto">
          <a:xfrm>
            <a:off x="5715000" y="3867150"/>
            <a:ext cx="238125" cy="1150938"/>
            <a:chOff x="3840" y="2592"/>
            <a:chExt cx="152" cy="800"/>
          </a:xfrm>
        </p:grpSpPr>
        <p:sp>
          <p:nvSpPr>
            <p:cNvPr id="20514" name="AutoShape 26"/>
            <p:cNvSpPr>
              <a:spLocks noChangeArrowheads="1"/>
            </p:cNvSpPr>
            <p:nvPr/>
          </p:nvSpPr>
          <p:spPr bwMode="ltGray">
            <a:xfrm>
              <a:off x="3840" y="259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00FF00"/>
            </a:solidFill>
            <a:ln w="9525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15" name="Rectangle 27"/>
            <p:cNvSpPr>
              <a:spLocks noChangeAspect="1" noChangeArrowheads="1"/>
            </p:cNvSpPr>
            <p:nvPr/>
          </p:nvSpPr>
          <p:spPr bwMode="ltGray">
            <a:xfrm>
              <a:off x="3879" y="3123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9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0494" name="Group 28"/>
          <p:cNvGrpSpPr>
            <a:grpSpLocks/>
          </p:cNvGrpSpPr>
          <p:nvPr/>
        </p:nvGrpSpPr>
        <p:grpSpPr bwMode="auto">
          <a:xfrm>
            <a:off x="3232150" y="2455863"/>
            <a:ext cx="536575" cy="1150937"/>
            <a:chOff x="1696" y="1392"/>
            <a:chExt cx="344" cy="800"/>
          </a:xfrm>
        </p:grpSpPr>
        <p:grpSp>
          <p:nvGrpSpPr>
            <p:cNvPr id="20507" name="Group 29"/>
            <p:cNvGrpSpPr>
              <a:grpSpLocks/>
            </p:cNvGrpSpPr>
            <p:nvPr/>
          </p:nvGrpSpPr>
          <p:grpSpPr bwMode="auto">
            <a:xfrm>
              <a:off x="1888" y="1392"/>
              <a:ext cx="152" cy="800"/>
              <a:chOff x="1888" y="1400"/>
              <a:chExt cx="152" cy="800"/>
            </a:xfrm>
          </p:grpSpPr>
          <p:sp>
            <p:nvSpPr>
              <p:cNvPr id="20512" name="AutoShape 30"/>
              <p:cNvSpPr>
                <a:spLocks noChangeArrowheads="1"/>
              </p:cNvSpPr>
              <p:nvPr/>
            </p:nvSpPr>
            <p:spPr bwMode="ltGray">
              <a:xfrm>
                <a:off x="1888" y="1400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9966"/>
              </a:solidFill>
              <a:ln w="9525">
                <a:solidFill>
                  <a:srgbClr val="FF9966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0513" name="Rectangle 31"/>
              <p:cNvSpPr>
                <a:spLocks noChangeAspect="1" noChangeArrowheads="1"/>
              </p:cNvSpPr>
              <p:nvPr/>
            </p:nvSpPr>
            <p:spPr bwMode="ltGray">
              <a:xfrm>
                <a:off x="1927" y="1923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6</a:t>
                </a:r>
                <a:endParaRPr lang="en-US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0508" name="Group 32"/>
            <p:cNvGrpSpPr>
              <a:grpSpLocks/>
            </p:cNvGrpSpPr>
            <p:nvPr/>
          </p:nvGrpSpPr>
          <p:grpSpPr bwMode="auto">
            <a:xfrm>
              <a:off x="1696" y="1392"/>
              <a:ext cx="193" cy="800"/>
              <a:chOff x="1008" y="1568"/>
              <a:chExt cx="193" cy="800"/>
            </a:xfrm>
          </p:grpSpPr>
          <p:sp>
            <p:nvSpPr>
              <p:cNvPr id="20509" name="Rectangle 33"/>
              <p:cNvSpPr>
                <a:spLocks noChangeAspect="1" noChangeArrowheads="1"/>
              </p:cNvSpPr>
              <p:nvPr/>
            </p:nvSpPr>
            <p:spPr bwMode="ltGray">
              <a:xfrm>
                <a:off x="1067" y="2074"/>
                <a:ext cx="75" cy="1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2</a:t>
                </a:r>
                <a:endParaRPr lang="en-US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510" name="AutoShape 34"/>
              <p:cNvSpPr>
                <a:spLocks noChangeArrowheads="1"/>
              </p:cNvSpPr>
              <p:nvPr/>
            </p:nvSpPr>
            <p:spPr bwMode="ltGray">
              <a:xfrm>
                <a:off x="1029" y="1568"/>
                <a:ext cx="152" cy="800"/>
              </a:xfrm>
              <a:prstGeom prst="can">
                <a:avLst>
                  <a:gd name="adj" fmla="val 131579"/>
                </a:avLst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0511" name="Rectangle 35"/>
              <p:cNvSpPr>
                <a:spLocks noChangeArrowheads="1"/>
              </p:cNvSpPr>
              <p:nvPr/>
            </p:nvSpPr>
            <p:spPr bwMode="ltGray">
              <a:xfrm>
                <a:off x="1008" y="2063"/>
                <a:ext cx="193" cy="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en-US" sz="1800" b="1">
                    <a:solidFill>
                      <a:srgbClr val="FFFFFF"/>
                    </a:solidFill>
                  </a:rPr>
                  <a:t>2</a:t>
                </a:r>
              </a:p>
            </p:txBody>
          </p:sp>
        </p:grpSp>
      </p:grpSp>
      <p:grpSp>
        <p:nvGrpSpPr>
          <p:cNvPr id="20495" name="Group 36"/>
          <p:cNvGrpSpPr>
            <a:grpSpLocks/>
          </p:cNvGrpSpPr>
          <p:nvPr/>
        </p:nvGrpSpPr>
        <p:grpSpPr bwMode="auto">
          <a:xfrm>
            <a:off x="5570538" y="2455863"/>
            <a:ext cx="525462" cy="1150937"/>
            <a:chOff x="3608" y="1432"/>
            <a:chExt cx="336" cy="800"/>
          </a:xfrm>
        </p:grpSpPr>
        <p:sp>
          <p:nvSpPr>
            <p:cNvPr id="20503" name="AutoShape 37"/>
            <p:cNvSpPr>
              <a:spLocks noChangeArrowheads="1"/>
            </p:cNvSpPr>
            <p:nvPr/>
          </p:nvSpPr>
          <p:spPr bwMode="ltGray">
            <a:xfrm>
              <a:off x="3792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04" name="AutoShape 38"/>
            <p:cNvSpPr>
              <a:spLocks noChangeArrowheads="1"/>
            </p:cNvSpPr>
            <p:nvPr/>
          </p:nvSpPr>
          <p:spPr bwMode="ltGray">
            <a:xfrm>
              <a:off x="3608" y="1432"/>
              <a:ext cx="152" cy="800"/>
            </a:xfrm>
            <a:prstGeom prst="can">
              <a:avLst>
                <a:gd name="adj" fmla="val 131579"/>
              </a:avLst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0505" name="Rectangle 39"/>
            <p:cNvSpPr>
              <a:spLocks noChangeAspect="1" noChangeArrowheads="1"/>
            </p:cNvSpPr>
            <p:nvPr/>
          </p:nvSpPr>
          <p:spPr bwMode="ltGray">
            <a:xfrm>
              <a:off x="3646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4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  <p:sp>
          <p:nvSpPr>
            <p:cNvPr id="20506" name="Rectangle 40"/>
            <p:cNvSpPr>
              <a:spLocks noChangeAspect="1" noChangeArrowheads="1"/>
            </p:cNvSpPr>
            <p:nvPr/>
          </p:nvSpPr>
          <p:spPr bwMode="ltGray">
            <a:xfrm>
              <a:off x="3830" y="1938"/>
              <a:ext cx="75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800" b="1">
                  <a:solidFill>
                    <a:srgbClr val="FFFFFF"/>
                  </a:solidFill>
                </a:rPr>
                <a:t>4</a:t>
              </a:r>
              <a:endParaRPr lang="en-US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496" name="Rectangle 41"/>
          <p:cNvSpPr>
            <a:spLocks noChangeAspect="1" noChangeArrowheads="1"/>
          </p:cNvSpPr>
          <p:nvPr/>
        </p:nvSpPr>
        <p:spPr bwMode="auto">
          <a:xfrm>
            <a:off x="2571750" y="1411288"/>
            <a:ext cx="1882775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DE" altLang="en-US" sz="1600" b="1"/>
              <a:t>Lipoteichoic acid (gram + bacteria)</a:t>
            </a:r>
          </a:p>
          <a:p>
            <a:pPr algn="ctr">
              <a:spcBef>
                <a:spcPct val="50000"/>
              </a:spcBef>
            </a:pPr>
            <a:r>
              <a:rPr lang="de-DE" altLang="en-US" sz="1600" b="1"/>
              <a:t>zymosan (fungi)</a:t>
            </a:r>
            <a:endParaRPr lang="en-US" altLang="en-US" sz="1600" b="1"/>
          </a:p>
        </p:txBody>
      </p:sp>
      <p:sp>
        <p:nvSpPr>
          <p:cNvPr id="20497" name="Rectangle 42"/>
          <p:cNvSpPr>
            <a:spLocks noChangeArrowheads="1"/>
          </p:cNvSpPr>
          <p:nvPr/>
        </p:nvSpPr>
        <p:spPr bwMode="auto">
          <a:xfrm>
            <a:off x="4632325" y="1778000"/>
            <a:ext cx="2332038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de-DE" altLang="en-US" sz="1600" b="1"/>
              <a:t>LPS</a:t>
            </a:r>
            <a:br>
              <a:rPr lang="de-DE" altLang="en-US" sz="1600" b="1"/>
            </a:br>
            <a:r>
              <a:rPr lang="de-DE" altLang="en-US" sz="1600" b="1"/>
              <a:t>(gram - bacteria)</a:t>
            </a:r>
            <a:endParaRPr lang="en-US" altLang="en-US" sz="1600" b="1"/>
          </a:p>
        </p:txBody>
      </p:sp>
      <p:sp>
        <p:nvSpPr>
          <p:cNvPr id="20498" name="Text Box 43"/>
          <p:cNvSpPr txBox="1">
            <a:spLocks noChangeArrowheads="1"/>
          </p:cNvSpPr>
          <p:nvPr/>
        </p:nvSpPr>
        <p:spPr bwMode="auto">
          <a:xfrm>
            <a:off x="3389313" y="5846763"/>
            <a:ext cx="171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chemeClr val="hlink"/>
                </a:solidFill>
              </a:rPr>
              <a:t>ENDOSOME</a:t>
            </a:r>
          </a:p>
        </p:txBody>
      </p:sp>
      <p:sp>
        <p:nvSpPr>
          <p:cNvPr id="20499" name="Text Box 44"/>
          <p:cNvSpPr txBox="1">
            <a:spLocks noChangeArrowheads="1"/>
          </p:cNvSpPr>
          <p:nvPr/>
        </p:nvSpPr>
        <p:spPr bwMode="blackWhite">
          <a:xfrm>
            <a:off x="7221538" y="4078288"/>
            <a:ext cx="17129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>
                <a:solidFill>
                  <a:schemeClr val="hlink"/>
                </a:solidFill>
              </a:rPr>
              <a:t>CELL MEMBRANE</a:t>
            </a:r>
          </a:p>
        </p:txBody>
      </p:sp>
      <p:sp>
        <p:nvSpPr>
          <p:cNvPr id="20500" name="Rectangle 45"/>
          <p:cNvSpPr>
            <a:spLocks noChangeAspect="1" noChangeArrowheads="1"/>
          </p:cNvSpPr>
          <p:nvPr/>
        </p:nvSpPr>
        <p:spPr bwMode="auto">
          <a:xfrm>
            <a:off x="6572250" y="2146300"/>
            <a:ext cx="215265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600" b="1"/>
              <a:t>Flagellin </a:t>
            </a:r>
            <a:br>
              <a:rPr lang="en-US" altLang="en-US" sz="1600" b="1"/>
            </a:br>
            <a:r>
              <a:rPr lang="en-US" altLang="en-US" sz="1600" b="1"/>
              <a:t>(motile bacteria)</a:t>
            </a:r>
          </a:p>
        </p:txBody>
      </p:sp>
      <p:sp>
        <p:nvSpPr>
          <p:cNvPr id="20501" name="Rectangle 46"/>
          <p:cNvSpPr>
            <a:spLocks noChangeAspect="1" noChangeArrowheads="1"/>
          </p:cNvSpPr>
          <p:nvPr/>
        </p:nvSpPr>
        <p:spPr bwMode="auto">
          <a:xfrm>
            <a:off x="2008188" y="5164138"/>
            <a:ext cx="7239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de-DE" altLang="en-US" sz="1600" b="1"/>
              <a:t>dsRNA</a:t>
            </a:r>
          </a:p>
          <a:p>
            <a:pPr algn="ctr"/>
            <a:r>
              <a:rPr lang="de-DE" altLang="en-US" sz="1600" b="1"/>
              <a:t>(viruses)</a:t>
            </a:r>
            <a:endParaRPr lang="en-US" altLang="en-US" sz="1600"/>
          </a:p>
        </p:txBody>
      </p:sp>
      <p:sp>
        <p:nvSpPr>
          <p:cNvPr id="20502" name="Rectangle 47"/>
          <p:cNvSpPr>
            <a:spLocks noChangeAspect="1" noChangeArrowheads="1"/>
          </p:cNvSpPr>
          <p:nvPr/>
        </p:nvSpPr>
        <p:spPr bwMode="auto">
          <a:xfrm>
            <a:off x="3981450" y="5127625"/>
            <a:ext cx="7239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de-DE" altLang="en-US" sz="1600" b="1"/>
              <a:t>ssRNA</a:t>
            </a:r>
          </a:p>
          <a:p>
            <a:pPr algn="ctr"/>
            <a:r>
              <a:rPr lang="de-DE" altLang="en-US" sz="1600" b="1"/>
              <a:t>(viruses)</a:t>
            </a:r>
            <a:endParaRPr lang="en-US" altLang="en-US" sz="160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1466</Words>
  <Application>Microsoft Macintosh PowerPoint</Application>
  <PresentationFormat>On-screen Show (4:3)</PresentationFormat>
  <Paragraphs>285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Franklin Gothic Book</vt:lpstr>
      <vt:lpstr>ＭＳ Ｐゴシック</vt:lpstr>
      <vt:lpstr>Symbol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Outline</vt:lpstr>
      <vt:lpstr>Checkmate: Executive Summary </vt:lpstr>
      <vt:lpstr>Experienced Leadership Team and Board</vt:lpstr>
      <vt:lpstr>The Evolution of Cancer Immunotherapy</vt:lpstr>
      <vt:lpstr>Anti-PD-1 Works Great In “Hot” Tumors With TIL   How to convert the other ~80% of patients to responders?</vt:lpstr>
      <vt:lpstr>Toll-Like Receptors (TLR) Recognize Pathogen-Expressed Molecules</vt:lpstr>
      <vt:lpstr>TLR9 Agonists (CpG oligos)  Induce The Strongest Type I IFN and CTL Response  </vt:lpstr>
      <vt:lpstr>How Can TLR9 Activation Work in  Treating Cancer?</vt:lpstr>
      <vt:lpstr>TLR9 ligands Induce Anti-tumor CD8+ T cells  </vt:lpstr>
      <vt:lpstr>TLR9 ligands Induce Anti-tumor CD8+ T cells  BUT Also Induce PD-1; “Setting The Immune Brakes”</vt:lpstr>
      <vt:lpstr>Survival Benefit of Anti-PD-1 + CpG Combo  Confirmed In Syngeneic A20 Lymphoma Model</vt:lpstr>
      <vt:lpstr>Anti-PD-1 + CpG Combo Controls Growth of Untreated and Treated Tumors </vt:lpstr>
      <vt:lpstr>The 3 Signal Model of T Cell Activation  Tumor Microenvironment Suppresses T cells</vt:lpstr>
      <vt:lpstr>CMP-001 Activates All 3 Signals  Synergy with Anti-PD-1</vt:lpstr>
      <vt:lpstr>CMP-001 Activates All 3 Signals  Synergy with Anti-PD-1</vt:lpstr>
      <vt:lpstr>Checkmate CpG-A (CMP-001)  Induces Highest IFN-a (Good) and Lowest IL-10 (Bad)</vt:lpstr>
      <vt:lpstr>Key Role of IFN-a In Tumor Rejection</vt:lpstr>
      <vt:lpstr>TLR9 Ligands and IFN-a </vt:lpstr>
      <vt:lpstr>CMP-001: Checkmate Lead Program</vt:lpstr>
      <vt:lpstr>Summary: Checkmate’s Approach Enhancing Efficacy of Checkpoint Inhibitors   </vt:lpstr>
      <vt:lpstr>Back-up</vt:lpstr>
      <vt:lpstr>To Improve Cancer Immunotherapy, We Need To Generate Many Effector Anti-tumor CD8+ T cells </vt:lpstr>
      <vt:lpstr>Three Distinct CpG Oligo Structures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cp:lastPrinted>2015-11-03T20:50:37Z</cp:lastPrinted>
  <dcterms:created xsi:type="dcterms:W3CDTF">2015-12-19T23:21:09Z</dcterms:created>
  <dcterms:modified xsi:type="dcterms:W3CDTF">2015-12-23T03:36:55Z</dcterms:modified>
</cp:coreProperties>
</file>